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536"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1D8BD707-D9CF-40AE-B4C6-C98DA3205C09}" type="datetimeFigureOut">
              <a:rPr lang="en-US" smtClean="0"/>
              <a:pPr/>
              <a:t>10/31/2020</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1D8BD707-D9CF-40AE-B4C6-C98DA3205C09}" type="datetimeFigureOut">
              <a:rPr lang="en-US" smtClean="0"/>
              <a:pPr/>
              <a:t>10/31/2020</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1D8BD707-D9CF-40AE-B4C6-C98DA3205C09}" type="datetimeFigureOut">
              <a:rPr lang="en-US" smtClean="0"/>
              <a:pPr/>
              <a:t>10/31/2020</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B6F15528-21DE-4FAA-801E-634DDDAF4B2B}"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1D8BD707-D9CF-40AE-B4C6-C98DA3205C09}" type="datetimeFigureOut">
              <a:rPr lang="en-US" smtClean="0"/>
              <a:pPr/>
              <a:t>10/31/2020</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1D8BD707-D9CF-40AE-B4C6-C98DA3205C09}" type="datetimeFigureOut">
              <a:rPr lang="en-US" smtClean="0"/>
              <a:pPr/>
              <a:t>10/31/2020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B6F15528-21DE-4FAA-801E-634DDDAF4B2B}"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1D8BD707-D9CF-40AE-B4C6-C98DA3205C09}" type="datetimeFigureOut">
              <a:rPr lang="en-US" smtClean="0"/>
              <a:pPr/>
              <a:t>10/31/2020</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D8BD707-D9CF-40AE-B4C6-C98DA3205C09}" type="datetimeFigureOut">
              <a:rPr lang="en-US" smtClean="0"/>
              <a:pPr/>
              <a:t>10/31/2020</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1D8BD707-D9CF-40AE-B4C6-C98DA3205C09}" type="datetimeFigureOut">
              <a:rPr lang="en-US" smtClean="0"/>
              <a:pPr/>
              <a:t>10/31/2020</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10/31/2020</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B6F15528-21DE-4FAA-801E-634DDDAF4B2B}"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1D8BD707-D9CF-40AE-B4C6-C98DA3205C09}" type="datetimeFigureOut">
              <a:rPr lang="en-US" smtClean="0"/>
              <a:pPr/>
              <a:t>10/31/2020</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B6F15528-21DE-4FAA-801E-634DDDAF4B2B}"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2971801"/>
            <a:ext cx="8991600" cy="3886200"/>
          </a:xfrm>
        </p:spPr>
        <p:txBody>
          <a:bodyPr>
            <a:noAutofit/>
          </a:bodyPr>
          <a:lstStyle/>
          <a:p>
            <a:r>
              <a:rPr lang="ro-RO" sz="2800" dirty="0" smtClean="0"/>
              <a:t>COORDONATOR PROIECT: </a:t>
            </a:r>
            <a:r>
              <a:rPr lang="en-US" sz="2800" dirty="0" smtClean="0"/>
              <a:t/>
            </a:r>
            <a:br>
              <a:rPr lang="en-US" sz="2800" dirty="0" smtClean="0"/>
            </a:br>
            <a:r>
              <a:rPr lang="ro-RO" sz="2800" b="1" dirty="0" smtClean="0"/>
              <a:t>Stațiunea de Cercetare Dezvoltare pentru Creșterea Ovinelor și </a:t>
            </a:r>
            <a:r>
              <a:rPr lang="en-US" sz="2800" dirty="0" smtClean="0"/>
              <a:t/>
            </a:r>
            <a:br>
              <a:rPr lang="en-US" sz="2800" dirty="0" smtClean="0"/>
            </a:br>
            <a:r>
              <a:rPr lang="ro-RO" sz="2800" b="1" dirty="0" smtClean="0"/>
              <a:t>Caprinelor </a:t>
            </a:r>
            <a:r>
              <a:rPr lang="ro-RO" sz="2800" b="1" dirty="0" smtClean="0"/>
              <a:t>Caransebeș</a:t>
            </a:r>
            <a:r>
              <a:rPr lang="en-US" sz="2800" b="1" dirty="0" smtClean="0"/>
              <a:t/>
            </a:r>
            <a:br>
              <a:rPr lang="en-US" sz="2800" b="1" dirty="0" smtClean="0"/>
            </a:br>
            <a:r>
              <a:rPr lang="en-US" sz="2800" dirty="0" smtClean="0"/>
              <a:t/>
            </a:r>
            <a:br>
              <a:rPr lang="en-US" sz="2800" dirty="0" smtClean="0"/>
            </a:br>
            <a:r>
              <a:rPr lang="ro-RO" sz="2800" dirty="0" smtClean="0"/>
              <a:t>PARTENER: </a:t>
            </a:r>
            <a:r>
              <a:rPr lang="en-US" sz="2800" dirty="0" smtClean="0"/>
              <a:t/>
            </a:r>
            <a:br>
              <a:rPr lang="en-US" sz="2800" dirty="0" smtClean="0"/>
            </a:br>
            <a:r>
              <a:rPr lang="ro-RO" sz="2800" b="1" dirty="0" smtClean="0"/>
              <a:t>Institutul de Cercetare-Dezvoltare pentru Pajiști Brașov</a:t>
            </a:r>
            <a:r>
              <a:rPr lang="en-US" sz="2800" dirty="0" smtClean="0"/>
              <a:t/>
            </a:r>
            <a:br>
              <a:rPr lang="en-US" sz="2800" dirty="0" smtClean="0"/>
            </a:br>
            <a:endParaRPr lang="en-US" sz="2800" dirty="0"/>
          </a:p>
        </p:txBody>
      </p:sp>
      <p:sp>
        <p:nvSpPr>
          <p:cNvPr id="3" name="Subtitle 2"/>
          <p:cNvSpPr>
            <a:spLocks noGrp="1"/>
          </p:cNvSpPr>
          <p:nvPr>
            <p:ph type="subTitle" idx="1"/>
          </p:nvPr>
        </p:nvSpPr>
        <p:spPr>
          <a:xfrm>
            <a:off x="381000" y="1066800"/>
            <a:ext cx="8458200" cy="1295400"/>
          </a:xfrm>
        </p:spPr>
        <p:txBody>
          <a:bodyPr/>
          <a:lstStyle/>
          <a:p>
            <a:endParaRPr lang="en-US" dirty="0"/>
          </a:p>
        </p:txBody>
      </p:sp>
      <p:pic>
        <p:nvPicPr>
          <p:cNvPr id="4" name="Picture 3" descr="SIGLA SCDCOC.jpg"/>
          <p:cNvPicPr/>
          <p:nvPr/>
        </p:nvPicPr>
        <p:blipFill>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e="http://schemas.microsoft.com/office/word/2015/wordml/symex" xmlns:wpg="http://schemas.microsoft.com/office/word/2010/wordprocessingGroup" xmlns:wpi="http://schemas.microsoft.com/office/word/2010/wordprocessingInk"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381000" y="304800"/>
            <a:ext cx="2590800" cy="2743200"/>
          </a:xfrm>
          <a:prstGeom prst="rect">
            <a:avLst/>
          </a:prstGeom>
          <a:noFill/>
          <a:ln>
            <a:noFill/>
          </a:ln>
        </p:spPr>
      </p:pic>
      <p:pic>
        <p:nvPicPr>
          <p:cNvPr id="5" name="Picture 4" descr="Sigla ICDP III"/>
          <p:cNvPicPr/>
          <p:nvPr/>
        </p:nvPicPr>
        <p:blipFill>
          <a:blip r:embed="rId3"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e="http://schemas.microsoft.com/office/word/2015/wordml/symex" xmlns:wpg="http://schemas.microsoft.com/office/word/2010/wordprocessingGroup" xmlns:wpi="http://schemas.microsoft.com/office/word/2010/wordprocessingInk" xmlns:wps="http://schemas.microsoft.com/office/word/2010/wordprocessingShape" xmlns:a14="http://schemas.microsoft.com/office/drawing/2010/main" xmlns:pic="http://schemas.openxmlformats.org/drawingml/2006/picture" xmlns:lc="http://schemas.openxmlformats.org/drawingml/2006/lockedCanvas" val="0"/>
              </a:ext>
            </a:extLst>
          </a:blip>
          <a:srcRect l="16945" t="36273" r="32256" b="29083"/>
          <a:stretch>
            <a:fillRect/>
          </a:stretch>
        </p:blipFill>
        <p:spPr bwMode="auto">
          <a:xfrm>
            <a:off x="6248400" y="381000"/>
            <a:ext cx="2590800" cy="2590800"/>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838200"/>
          </a:xfrm>
        </p:spPr>
        <p:txBody>
          <a:bodyPr/>
          <a:lstStyle/>
          <a:p>
            <a:endParaRPr lang="en-US" dirty="0"/>
          </a:p>
        </p:txBody>
      </p:sp>
      <p:sp>
        <p:nvSpPr>
          <p:cNvPr id="3" name="Content Placeholder 2"/>
          <p:cNvSpPr>
            <a:spLocks noGrp="1"/>
          </p:cNvSpPr>
          <p:nvPr>
            <p:ph idx="1"/>
          </p:nvPr>
        </p:nvSpPr>
        <p:spPr>
          <a:xfrm>
            <a:off x="228600" y="1447800"/>
            <a:ext cx="8763000" cy="4632325"/>
          </a:xfrm>
        </p:spPr>
        <p:txBody>
          <a:bodyPr>
            <a:normAutofit fontScale="40000" lnSpcReduction="20000"/>
          </a:bodyPr>
          <a:lstStyle/>
          <a:p>
            <a:pPr>
              <a:buFont typeface="Wingdings" pitchFamily="2" charset="2"/>
              <a:buChar char="v"/>
            </a:pPr>
            <a:r>
              <a:rPr lang="ro-RO" sz="4400" dirty="0" smtClean="0"/>
              <a:t>RAPORT TEHNIC DE FAZĂ AL PROIECTULUI:</a:t>
            </a:r>
            <a:endParaRPr lang="en-US" sz="4400" dirty="0" smtClean="0"/>
          </a:p>
          <a:p>
            <a:endParaRPr lang="en-US" sz="4400" b="1" dirty="0" smtClean="0"/>
          </a:p>
          <a:p>
            <a:pPr>
              <a:buFont typeface="Wingdings" pitchFamily="2" charset="2"/>
              <a:buChar char="v"/>
            </a:pPr>
            <a:r>
              <a:rPr lang="ro-RO" sz="4400" b="1" dirty="0" smtClean="0"/>
              <a:t>Cercetări </a:t>
            </a:r>
            <a:r>
              <a:rPr lang="ro-RO" sz="4400" b="1" dirty="0" smtClean="0"/>
              <a:t>privind organizarea, administrarea și gestionarea multifuncțională a patrimoniului pastoral montan, prin dezvoltarea durabilă a creșterii animalelor rumegătoare de fermă și valorificarea serviciilor ecosistemice,  în vederea asigurării sustenabilității economice a fermelor și gospodăriilor montane și diversificării producției</a:t>
            </a:r>
            <a:endParaRPr lang="en-US" sz="4400" dirty="0" smtClean="0"/>
          </a:p>
          <a:p>
            <a:endParaRPr lang="en-US" sz="4400" dirty="0" smtClean="0"/>
          </a:p>
          <a:p>
            <a:pPr>
              <a:buFont typeface="Wingdings" pitchFamily="2" charset="2"/>
              <a:buChar char="v"/>
            </a:pPr>
            <a:r>
              <a:rPr lang="ro-RO" sz="4400" dirty="0" smtClean="0"/>
              <a:t>COD </a:t>
            </a:r>
            <a:r>
              <a:rPr lang="ro-RO" sz="4400" dirty="0" smtClean="0"/>
              <a:t>PROIECT:</a:t>
            </a:r>
            <a:r>
              <a:rPr lang="ro-RO" sz="4400" b="1" dirty="0" smtClean="0"/>
              <a:t> ADER 16.2.2</a:t>
            </a:r>
            <a:endParaRPr lang="en-US" sz="4400" dirty="0" smtClean="0"/>
          </a:p>
          <a:p>
            <a:endParaRPr lang="en-US" sz="4400" dirty="0" smtClean="0"/>
          </a:p>
          <a:p>
            <a:pPr>
              <a:buFont typeface="Wingdings" pitchFamily="2" charset="2"/>
              <a:buChar char="v"/>
            </a:pPr>
            <a:r>
              <a:rPr lang="ro-RO" sz="4400" dirty="0" smtClean="0"/>
              <a:t>TIP </a:t>
            </a:r>
            <a:r>
              <a:rPr lang="ro-RO" sz="4400" dirty="0" smtClean="0"/>
              <a:t>PROIECT: </a:t>
            </a:r>
            <a:r>
              <a:rPr lang="ro-RO" sz="4400" b="1" dirty="0" smtClean="0"/>
              <a:t>Plan Sectorial – Ministerul Agriculturii și Dezvoltării Rurale</a:t>
            </a:r>
            <a:endParaRPr lang="en-US" sz="4400" dirty="0" smtClean="0"/>
          </a:p>
          <a:p>
            <a:endParaRPr lang="en-US" sz="4400" dirty="0" smtClean="0"/>
          </a:p>
          <a:p>
            <a:pPr>
              <a:buFont typeface="Wingdings" pitchFamily="2" charset="2"/>
              <a:buChar char="v"/>
            </a:pPr>
            <a:r>
              <a:rPr lang="ro-RO" sz="4400" dirty="0" smtClean="0"/>
              <a:t>FAZA </a:t>
            </a:r>
            <a:r>
              <a:rPr lang="ro-RO" sz="4400" dirty="0" smtClean="0"/>
              <a:t>II:</a:t>
            </a:r>
            <a:r>
              <a:rPr lang="ro-RO" sz="4400" b="1" dirty="0" smtClean="0"/>
              <a:t> Identificarea și caracterizarea ecosistemului praticol montan, stabilirea și promovarea activităților tradiționale de dezvoltare durabilă a pajiștilor permanente și al altor resurse naturale specifice zonei montane.</a:t>
            </a:r>
            <a:endParaRPr lang="en-US" sz="4400" dirty="0" smtClean="0"/>
          </a:p>
          <a:p>
            <a:endParaRPr lang="en-US" sz="4400" dirty="0" smtClean="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304800" y="1219200"/>
            <a:ext cx="8686800" cy="4860925"/>
          </a:xfrm>
        </p:spPr>
        <p:txBody>
          <a:bodyPr>
            <a:normAutofit fontScale="62500" lnSpcReduction="20000"/>
          </a:bodyPr>
          <a:lstStyle/>
          <a:p>
            <a:pPr>
              <a:buNone/>
            </a:pPr>
            <a:r>
              <a:rPr lang="en-US" dirty="0" smtClean="0"/>
              <a:t>       	</a:t>
            </a:r>
            <a:r>
              <a:rPr lang="ro-RO" dirty="0" smtClean="0"/>
              <a:t>În </a:t>
            </a:r>
            <a:r>
              <a:rPr lang="ro-RO" dirty="0" smtClean="0"/>
              <a:t>cadrul acestei etape, intitulată ,,</a:t>
            </a:r>
            <a:r>
              <a:rPr lang="ro-RO" b="1" i="1" dirty="0" smtClean="0"/>
              <a:t>Identificarea și caracterizarea ecosistemului practicol montan, stabilirea și promovarea activităților tradiționale de dezvoltare durabilă a pajiștilor permanente și al altor resurse naturale specifice zonei montane</a:t>
            </a:r>
            <a:r>
              <a:rPr lang="ro-RO" dirty="0" smtClean="0"/>
              <a:t>”,</a:t>
            </a:r>
            <a:r>
              <a:rPr lang="ro-RO" b="1" dirty="0" smtClean="0"/>
              <a:t> </a:t>
            </a:r>
            <a:r>
              <a:rPr lang="ro-RO" dirty="0" smtClean="0"/>
              <a:t>s-au derulat</a:t>
            </a:r>
            <a:r>
              <a:rPr lang="ro-RO" b="1" dirty="0" smtClean="0"/>
              <a:t> </a:t>
            </a:r>
            <a:r>
              <a:rPr lang="ro-RO" dirty="0" smtClean="0"/>
              <a:t>activitățile: </a:t>
            </a:r>
            <a:endParaRPr lang="en-US" dirty="0" smtClean="0"/>
          </a:p>
          <a:p>
            <a:pPr lvl="0">
              <a:buFont typeface="Wingdings" pitchFamily="2" charset="2"/>
              <a:buChar char="v"/>
            </a:pPr>
            <a:endParaRPr lang="en-US" b="1" dirty="0" smtClean="0"/>
          </a:p>
          <a:p>
            <a:pPr lvl="0">
              <a:buFont typeface="Wingdings" pitchFamily="2" charset="2"/>
              <a:buChar char="v"/>
            </a:pPr>
            <a:r>
              <a:rPr lang="ro-RO" b="1" dirty="0" smtClean="0"/>
              <a:t>Activitatea </a:t>
            </a:r>
            <a:r>
              <a:rPr lang="ro-RO" b="1" dirty="0" smtClean="0"/>
              <a:t>2.1. Pajiștile montane în contextul dezvoltării durabile a zonei montane</a:t>
            </a:r>
            <a:r>
              <a:rPr lang="ro-RO" dirty="0" smtClean="0"/>
              <a:t>;</a:t>
            </a:r>
            <a:endParaRPr lang="en-US" dirty="0" smtClean="0"/>
          </a:p>
          <a:p>
            <a:pPr lvl="0">
              <a:buFont typeface="Wingdings" pitchFamily="2" charset="2"/>
              <a:buChar char="v"/>
            </a:pPr>
            <a:endParaRPr lang="en-US" dirty="0" smtClean="0"/>
          </a:p>
          <a:p>
            <a:pPr lvl="0">
              <a:buFont typeface="Wingdings" pitchFamily="2" charset="2"/>
              <a:buChar char="v"/>
            </a:pPr>
            <a:r>
              <a:rPr lang="ro-RO" b="1" dirty="0" smtClean="0"/>
              <a:t>Activitatea </a:t>
            </a:r>
            <a:r>
              <a:rPr lang="ro-RO" b="1" dirty="0" smtClean="0"/>
              <a:t>2.2. Menținerea echilibrului ecologic, conservarea biodiversității și a habitatelor naturale a ecosistemelor de pajiști montane</a:t>
            </a:r>
            <a:r>
              <a:rPr lang="ro-RO" b="1" dirty="0" smtClean="0"/>
              <a:t>;</a:t>
            </a:r>
            <a:endParaRPr lang="en-US" b="1" dirty="0" smtClean="0"/>
          </a:p>
          <a:p>
            <a:pPr lvl="0">
              <a:buFont typeface="Wingdings" pitchFamily="2" charset="2"/>
              <a:buChar char="v"/>
            </a:pPr>
            <a:endParaRPr lang="en-US" dirty="0" smtClean="0"/>
          </a:p>
          <a:p>
            <a:pPr lvl="0">
              <a:buFont typeface="Wingdings" pitchFamily="2" charset="2"/>
              <a:buChar char="v"/>
            </a:pPr>
            <a:r>
              <a:rPr lang="ro-RO" b="1" dirty="0" smtClean="0"/>
              <a:t>Activitatea </a:t>
            </a:r>
            <a:r>
              <a:rPr lang="ro-RO" b="1" dirty="0" smtClean="0"/>
              <a:t>2.3. Tipuri de habitate montane și răspândirea lor</a:t>
            </a:r>
            <a:r>
              <a:rPr lang="ro-RO" b="1" dirty="0" smtClean="0"/>
              <a:t>;</a:t>
            </a:r>
            <a:endParaRPr lang="en-US" b="1" dirty="0" smtClean="0"/>
          </a:p>
          <a:p>
            <a:pPr lvl="0">
              <a:buFont typeface="Wingdings" pitchFamily="2" charset="2"/>
              <a:buChar char="v"/>
            </a:pPr>
            <a:endParaRPr lang="en-US" dirty="0" smtClean="0"/>
          </a:p>
          <a:p>
            <a:pPr>
              <a:buFont typeface="Wingdings" pitchFamily="2" charset="2"/>
              <a:buChar char="v"/>
            </a:pPr>
            <a:r>
              <a:rPr lang="ro-RO" b="1" dirty="0" smtClean="0"/>
              <a:t>Activitatea 2.4. Activități tradiționale practicate în zonele de exploatare/valorificare a pajiștilor permanente și impactul socio-economic generat de acestea</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457200"/>
          </a:xfrm>
        </p:spPr>
        <p:txBody>
          <a:bodyPr>
            <a:normAutofit fontScale="90000"/>
          </a:bodyPr>
          <a:lstStyle/>
          <a:p>
            <a:endParaRPr lang="en-US" dirty="0"/>
          </a:p>
        </p:txBody>
      </p:sp>
      <p:sp>
        <p:nvSpPr>
          <p:cNvPr id="3" name="Content Placeholder 2"/>
          <p:cNvSpPr>
            <a:spLocks noGrp="1"/>
          </p:cNvSpPr>
          <p:nvPr>
            <p:ph idx="1"/>
          </p:nvPr>
        </p:nvSpPr>
        <p:spPr>
          <a:xfrm>
            <a:off x="304800" y="1066800"/>
            <a:ext cx="8686800" cy="5013325"/>
          </a:xfrm>
        </p:spPr>
        <p:txBody>
          <a:bodyPr>
            <a:normAutofit lnSpcReduction="10000"/>
          </a:bodyPr>
          <a:lstStyle/>
          <a:p>
            <a:pPr>
              <a:buFont typeface="Wingdings" pitchFamily="2" charset="2"/>
              <a:buChar char="v"/>
            </a:pPr>
            <a:r>
              <a:rPr lang="ro-RO" dirty="0" smtClean="0"/>
              <a:t>Obiectivele acestei faze și activitățile principale au constat în: evidențierea particularităților privind biodiversitatea vegetației ecosistemului practicol montan, în vederea valorificării și conservării durabile a acestui ecosistem; structura tipurilor și subtipurilor de pajiști montane pe zone de vegetație și altitudinale; metode și tehnici tradiționale de îngrijire și utilizare a pajiștilor permanente montane și impactul socio-economic asupra exploatațiilor de creștere a animalelor.</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686800" cy="609600"/>
          </a:xfrm>
        </p:spPr>
        <p:txBody>
          <a:bodyPr>
            <a:normAutofit fontScale="90000"/>
          </a:bodyPr>
          <a:lstStyle/>
          <a:p>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ro-RO" b="1" dirty="0" smtClean="0"/>
              <a:t>Activitatea </a:t>
            </a:r>
            <a:r>
              <a:rPr lang="ro-RO" b="1" dirty="0" smtClean="0"/>
              <a:t>2.1. PAJIȘTILE MONTANE ÎN CONTEXTUL DEZVOLTĂRII DURABILE A ZONEI MONTANE </a:t>
            </a:r>
            <a:r>
              <a:rPr lang="en-US" dirty="0" smtClean="0"/>
              <a:t/>
            </a:r>
            <a:br>
              <a:rPr lang="en-US" dirty="0" smtClean="0"/>
            </a:br>
            <a:endParaRPr lang="en-US" dirty="0"/>
          </a:p>
        </p:txBody>
      </p:sp>
      <p:sp>
        <p:nvSpPr>
          <p:cNvPr id="3" name="Content Placeholder 2"/>
          <p:cNvSpPr>
            <a:spLocks noGrp="1"/>
          </p:cNvSpPr>
          <p:nvPr>
            <p:ph idx="1"/>
          </p:nvPr>
        </p:nvSpPr>
        <p:spPr>
          <a:xfrm>
            <a:off x="304800" y="1371600"/>
            <a:ext cx="8686800" cy="4708525"/>
          </a:xfrm>
        </p:spPr>
        <p:txBody>
          <a:bodyPr>
            <a:normAutofit/>
          </a:bodyPr>
          <a:lstStyle/>
          <a:p>
            <a:pPr>
              <a:buNone/>
            </a:pPr>
            <a:r>
              <a:rPr lang="en-US" b="1" dirty="0" smtClean="0"/>
              <a:t> </a:t>
            </a:r>
            <a:endParaRPr lang="en-US" dirty="0" smtClean="0"/>
          </a:p>
          <a:p>
            <a:endParaRPr lang="en-US" dirty="0" smtClean="0"/>
          </a:p>
          <a:p>
            <a:pPr>
              <a:buFont typeface="Wingdings" pitchFamily="2" charset="2"/>
              <a:buChar char="v"/>
            </a:pPr>
            <a:r>
              <a:rPr lang="ro-RO" dirty="0" smtClean="0"/>
              <a:t>Conform </a:t>
            </a:r>
            <a:r>
              <a:rPr lang="ro-RO" dirty="0" smtClean="0"/>
              <a:t>Ordinului nr. 97/1332/2019, emis de MADR și MDRAP, zona montană se caracterizează prin limitări naturale ale productivității agricole, care conduc la producții agricole reduse, din cauza unor condiții climatice și biofizice nefavorabile desfășurării în condiții optime a activităților agricole.</a:t>
            </a:r>
            <a:endParaRPr lang="en-US" dirty="0" smtClean="0"/>
          </a:p>
          <a:p>
            <a:pPr>
              <a:buFont typeface="Wingdings" pitchFamily="2" charset="2"/>
              <a:buChar char="v"/>
            </a:pP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8686800" cy="457200"/>
          </a:xfrm>
        </p:spPr>
        <p:txBody>
          <a:bodyPr>
            <a:normAutofit fontScale="90000"/>
          </a:bodyPr>
          <a:lstStyle/>
          <a:p>
            <a:r>
              <a:rPr lang="ro-RO" sz="2200" dirty="0" smtClean="0"/>
              <a:t>Pentru fiecare localitate s-a elaborat un chestionar cu informații generale privind:</a:t>
            </a:r>
            <a:r>
              <a:rPr lang="en-US" dirty="0" smtClean="0"/>
              <a:t/>
            </a:r>
            <a:br>
              <a:rPr lang="en-US" dirty="0" smtClean="0"/>
            </a:br>
            <a:endParaRPr lang="en-US" dirty="0"/>
          </a:p>
        </p:txBody>
      </p:sp>
      <p:sp>
        <p:nvSpPr>
          <p:cNvPr id="3" name="Content Placeholder 2"/>
          <p:cNvSpPr>
            <a:spLocks noGrp="1"/>
          </p:cNvSpPr>
          <p:nvPr>
            <p:ph idx="1"/>
          </p:nvPr>
        </p:nvSpPr>
        <p:spPr>
          <a:xfrm>
            <a:off x="304800" y="1066800"/>
            <a:ext cx="8686800" cy="5486400"/>
          </a:xfrm>
        </p:spPr>
        <p:txBody>
          <a:bodyPr>
            <a:normAutofit fontScale="55000" lnSpcReduction="20000"/>
          </a:bodyPr>
          <a:lstStyle/>
          <a:p>
            <a:pPr lvl="0">
              <a:buFont typeface="Wingdings" pitchFamily="2" charset="2"/>
              <a:buChar char="v"/>
            </a:pPr>
            <a:r>
              <a:rPr lang="ro-RO" dirty="0" smtClean="0"/>
              <a:t>poziția </a:t>
            </a:r>
            <a:r>
              <a:rPr lang="ro-RO" dirty="0" smtClean="0"/>
              <a:t>geografică;</a:t>
            </a:r>
            <a:endParaRPr lang="en-US" dirty="0" smtClean="0"/>
          </a:p>
          <a:p>
            <a:pPr lvl="0">
              <a:buFont typeface="Wingdings" pitchFamily="2" charset="2"/>
              <a:buChar char="v"/>
            </a:pPr>
            <a:r>
              <a:rPr lang="ro-RO" dirty="0" smtClean="0"/>
              <a:t>altitudinea;</a:t>
            </a:r>
            <a:endParaRPr lang="en-US" dirty="0" smtClean="0"/>
          </a:p>
          <a:p>
            <a:pPr lvl="0">
              <a:buFont typeface="Wingdings" pitchFamily="2" charset="2"/>
              <a:buChar char="v"/>
            </a:pPr>
            <a:r>
              <a:rPr lang="ro-RO" dirty="0" smtClean="0"/>
              <a:t>suprafața teritorială totală;</a:t>
            </a:r>
            <a:endParaRPr lang="en-US" dirty="0" smtClean="0"/>
          </a:p>
          <a:p>
            <a:pPr lvl="0">
              <a:buFont typeface="Wingdings" pitchFamily="2" charset="2"/>
              <a:buChar char="v"/>
            </a:pPr>
            <a:r>
              <a:rPr lang="ro-RO" dirty="0" smtClean="0"/>
              <a:t>suprafața agricolă (totală, arabilă, pășuni și fânețe, păduri, inclusiv prezentarea proporțională);</a:t>
            </a:r>
            <a:endParaRPr lang="en-US" dirty="0" smtClean="0"/>
          </a:p>
          <a:p>
            <a:pPr lvl="0">
              <a:buFont typeface="Wingdings" pitchFamily="2" charset="2"/>
              <a:buChar char="v"/>
            </a:pPr>
            <a:r>
              <a:rPr lang="ro-RO" dirty="0" smtClean="0"/>
              <a:t>structura demografică (nr. locuitori, proporția pe vârste);</a:t>
            </a:r>
            <a:endParaRPr lang="en-US" dirty="0" smtClean="0"/>
          </a:p>
          <a:p>
            <a:pPr lvl="0">
              <a:buFont typeface="Wingdings" pitchFamily="2" charset="2"/>
              <a:buChar char="v"/>
            </a:pPr>
            <a:r>
              <a:rPr lang="ro-RO" dirty="0" smtClean="0"/>
              <a:t>ponderea persoanelor (fizic și procentual) care lucrează în agricultură, din care în sectorul de creștere a animalelor;</a:t>
            </a:r>
            <a:endParaRPr lang="en-US" dirty="0" smtClean="0"/>
          </a:p>
          <a:p>
            <a:pPr lvl="0">
              <a:buFont typeface="Wingdings" pitchFamily="2" charset="2"/>
              <a:buChar char="v"/>
            </a:pPr>
            <a:r>
              <a:rPr lang="ro-RO" dirty="0" smtClean="0"/>
              <a:t>prezentarea activităților de bază ale locuitorilor;</a:t>
            </a:r>
            <a:endParaRPr lang="en-US" dirty="0" smtClean="0"/>
          </a:p>
          <a:p>
            <a:pPr lvl="0">
              <a:buFont typeface="Wingdings" pitchFamily="2" charset="2"/>
              <a:buChar char="v"/>
            </a:pPr>
            <a:r>
              <a:rPr lang="ro-RO" dirty="0" smtClean="0"/>
              <a:t>structura culturilor agricole, cultivate pe terenurile arabile: culturi de câmp (enumerare și suprafața), culturi furajere în arabil (enumerare și suprafețe), culturi legumicole (enumerare și suprafețe), culturi de pomi fructiferi (enumerare și suprafețe);</a:t>
            </a:r>
            <a:endParaRPr lang="en-US" dirty="0" smtClean="0"/>
          </a:p>
          <a:p>
            <a:pPr lvl="0">
              <a:buFont typeface="Wingdings" pitchFamily="2" charset="2"/>
              <a:buChar char="v"/>
            </a:pPr>
            <a:r>
              <a:rPr lang="ro-RO" dirty="0" smtClean="0"/>
              <a:t>structura efectivelor de animale (bovine, ovine, caprine, ecvine, porcine, păsări) (în 2019 și în alți ani, pentru a vedea situația evoluției și tendința de creștere a animalelor</a:t>
            </a:r>
            <a:r>
              <a:rPr lang="ro-RO" dirty="0" smtClean="0"/>
              <a:t>).</a:t>
            </a:r>
            <a:endParaRPr lang="en-US" dirty="0" smtClean="0"/>
          </a:p>
          <a:p>
            <a:pPr lvl="0">
              <a:buFont typeface="Wingdings" pitchFamily="2" charset="2"/>
              <a:buChar char="v"/>
            </a:pPr>
            <a:endParaRPr lang="en-US" dirty="0" smtClean="0"/>
          </a:p>
          <a:p>
            <a:pPr>
              <a:buNone/>
            </a:pPr>
            <a:r>
              <a:rPr lang="en-US" b="1" dirty="0" smtClean="0"/>
              <a:t>      </a:t>
            </a:r>
            <a:r>
              <a:rPr lang="ro-RO" b="1" dirty="0" smtClean="0"/>
              <a:t>Din </a:t>
            </a:r>
            <a:r>
              <a:rPr lang="ro-RO" b="1" dirty="0" smtClean="0"/>
              <a:t>lista localităților cuprinse în zona montană, au fost chestionate un număr de </a:t>
            </a:r>
            <a:r>
              <a:rPr lang="ro-RO" b="1" dirty="0" smtClean="0"/>
              <a:t>14 localități</a:t>
            </a:r>
            <a:r>
              <a:rPr lang="ro-RO" b="1" dirty="0" smtClean="0"/>
              <a:t>: Obreja, Glimboca, Oțelu Roșu, Marga, Băuțar, Turnu Ruieni, Bolvașnița, Bucoșnița, Slatina Timiș, Oravița, Teregova, Domașnea și Cornereva.</a:t>
            </a:r>
            <a:endParaRPr lang="en-US" b="1" dirty="0" smtClean="0"/>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686800" cy="838200"/>
          </a:xfrm>
        </p:spPr>
        <p:txBody>
          <a:bodyPr>
            <a:normAutofit fontScale="90000"/>
          </a:bodyPr>
          <a:lstStyle/>
          <a:p>
            <a:r>
              <a:rPr lang="en-US" sz="2200" b="1" dirty="0" smtClean="0"/>
              <a:t/>
            </a:r>
            <a:br>
              <a:rPr lang="en-US" sz="2200" b="1" dirty="0" smtClean="0"/>
            </a:br>
            <a:r>
              <a:rPr lang="en-US" sz="2200" b="1" dirty="0" smtClean="0"/>
              <a:t/>
            </a:r>
            <a:br>
              <a:rPr lang="en-US" sz="2200" b="1" dirty="0" smtClean="0"/>
            </a:br>
            <a:r>
              <a:rPr lang="en-US" sz="2200" b="1" dirty="0" smtClean="0"/>
              <a:t/>
            </a:r>
            <a:br>
              <a:rPr lang="en-US" sz="2200" b="1" dirty="0" smtClean="0"/>
            </a:br>
            <a:r>
              <a:rPr lang="en-US" sz="2200" b="1" dirty="0" smtClean="0"/>
              <a:t/>
            </a:r>
            <a:br>
              <a:rPr lang="en-US" sz="2200" b="1" dirty="0" smtClean="0"/>
            </a:br>
            <a:r>
              <a:rPr lang="en-US" sz="2200" b="1" dirty="0" smtClean="0"/>
              <a:t/>
            </a:r>
            <a:br>
              <a:rPr lang="en-US" sz="2200" b="1" dirty="0" smtClean="0"/>
            </a:br>
            <a:r>
              <a:rPr lang="ro-RO" sz="2700" b="1" dirty="0" smtClean="0"/>
              <a:t>Activitatea </a:t>
            </a:r>
            <a:r>
              <a:rPr lang="ro-RO" sz="2700" b="1" dirty="0" smtClean="0"/>
              <a:t>2.2. MENȚINEREA ECHILIBRULUI ECOLOGIC, </a:t>
            </a:r>
            <a:r>
              <a:rPr lang="en-US" sz="2700" dirty="0" smtClean="0"/>
              <a:t/>
            </a:r>
            <a:br>
              <a:rPr lang="en-US" sz="2700" dirty="0" smtClean="0"/>
            </a:br>
            <a:r>
              <a:rPr lang="ro-RO" sz="2700" b="1" dirty="0" smtClean="0"/>
              <a:t>CONSERVAREA BIODIVERSITĂȚII ȘI A HABITATELOR NATURALE </a:t>
            </a:r>
            <a:r>
              <a:rPr lang="en-US" sz="2700" dirty="0" smtClean="0"/>
              <a:t/>
            </a:r>
            <a:br>
              <a:rPr lang="en-US" sz="2700" dirty="0" smtClean="0"/>
            </a:br>
            <a:r>
              <a:rPr lang="ro-RO" sz="2700" b="1" dirty="0" smtClean="0"/>
              <a:t>A ECOSISTEMELOR DE PAJIȘTI MONTANE</a:t>
            </a:r>
            <a:r>
              <a:rPr lang="en-US" sz="2700" dirty="0" smtClean="0"/>
              <a:t/>
            </a:r>
            <a:br>
              <a:rPr lang="en-US" sz="2700" dirty="0" smtClean="0"/>
            </a:br>
            <a:endParaRPr lang="en-US" sz="2700" dirty="0"/>
          </a:p>
        </p:txBody>
      </p:sp>
      <p:sp>
        <p:nvSpPr>
          <p:cNvPr id="3" name="Content Placeholder 2"/>
          <p:cNvSpPr>
            <a:spLocks noGrp="1"/>
          </p:cNvSpPr>
          <p:nvPr>
            <p:ph idx="1"/>
          </p:nvPr>
        </p:nvSpPr>
        <p:spPr>
          <a:xfrm>
            <a:off x="304800" y="1143000"/>
            <a:ext cx="8686800" cy="5715000"/>
          </a:xfrm>
        </p:spPr>
        <p:txBody>
          <a:bodyPr>
            <a:normAutofit fontScale="85000" lnSpcReduction="20000"/>
          </a:bodyPr>
          <a:lstStyle/>
          <a:p>
            <a:endParaRPr lang="en-US" dirty="0" smtClean="0"/>
          </a:p>
          <a:p>
            <a:endParaRPr lang="en-US" dirty="0" smtClean="0"/>
          </a:p>
          <a:p>
            <a:pPr>
              <a:buFont typeface="Wingdings" pitchFamily="2" charset="2"/>
              <a:buChar char="v"/>
            </a:pPr>
            <a:r>
              <a:rPr lang="en-US" dirty="0" err="1" smtClean="0"/>
              <a:t>Caracterul</a:t>
            </a:r>
            <a:r>
              <a:rPr lang="en-US" dirty="0" smtClean="0"/>
              <a:t> </a:t>
            </a:r>
            <a:r>
              <a:rPr lang="en-US" dirty="0" err="1" smtClean="0"/>
              <a:t>pajiştilor</a:t>
            </a:r>
            <a:r>
              <a:rPr lang="en-US" dirty="0" smtClean="0"/>
              <a:t> </a:t>
            </a:r>
            <a:r>
              <a:rPr lang="en-US" dirty="0" err="1" smtClean="0"/>
              <a:t>permanente</a:t>
            </a:r>
            <a:r>
              <a:rPr lang="en-US" dirty="0" smtClean="0"/>
              <a:t> </a:t>
            </a:r>
            <a:r>
              <a:rPr lang="en-US" dirty="0" err="1" smtClean="0"/>
              <a:t>este</a:t>
            </a:r>
            <a:r>
              <a:rPr lang="en-US" dirty="0" smtClean="0"/>
              <a:t> </a:t>
            </a:r>
            <a:r>
              <a:rPr lang="en-US" dirty="0" err="1" smtClean="0"/>
              <a:t>condiţionat</a:t>
            </a:r>
            <a:r>
              <a:rPr lang="en-US" dirty="0" smtClean="0"/>
              <a:t> de </a:t>
            </a:r>
            <a:r>
              <a:rPr lang="en-US" dirty="0" err="1" smtClean="0"/>
              <a:t>diversitatea</a:t>
            </a:r>
            <a:r>
              <a:rPr lang="en-US" dirty="0" smtClean="0"/>
              <a:t> </a:t>
            </a:r>
            <a:r>
              <a:rPr lang="en-US" dirty="0" err="1" smtClean="0"/>
              <a:t>speciilor</a:t>
            </a:r>
            <a:r>
              <a:rPr lang="en-US" dirty="0" smtClean="0"/>
              <a:t> de </a:t>
            </a:r>
            <a:r>
              <a:rPr lang="en-US" dirty="0" err="1" smtClean="0"/>
              <a:t>plante</a:t>
            </a:r>
            <a:r>
              <a:rPr lang="en-US" dirty="0" smtClean="0"/>
              <a:t> </a:t>
            </a:r>
            <a:r>
              <a:rPr lang="en-US" dirty="0" err="1" smtClean="0"/>
              <a:t>existente</a:t>
            </a:r>
            <a:r>
              <a:rPr lang="en-US" dirty="0" smtClean="0"/>
              <a:t> </a:t>
            </a:r>
            <a:r>
              <a:rPr lang="en-US" dirty="0" err="1" smtClean="0"/>
              <a:t>în</a:t>
            </a:r>
            <a:r>
              <a:rPr lang="en-US" dirty="0" smtClean="0"/>
              <a:t> </a:t>
            </a:r>
            <a:r>
              <a:rPr lang="en-US" dirty="0" err="1" smtClean="0"/>
              <a:t>compoziţia</a:t>
            </a:r>
            <a:r>
              <a:rPr lang="en-US" dirty="0" smtClean="0"/>
              <a:t> </a:t>
            </a:r>
            <a:r>
              <a:rPr lang="en-US" dirty="0" err="1" smtClean="0"/>
              <a:t>floristică</a:t>
            </a:r>
            <a:r>
              <a:rPr lang="en-US" dirty="0" smtClean="0"/>
              <a:t> a </a:t>
            </a:r>
            <a:r>
              <a:rPr lang="en-US" dirty="0" err="1" smtClean="0"/>
              <a:t>acestora</a:t>
            </a:r>
            <a:r>
              <a:rPr lang="en-US" dirty="0" smtClean="0"/>
              <a:t>. </a:t>
            </a:r>
            <a:r>
              <a:rPr lang="en-US" dirty="0" err="1" smtClean="0"/>
              <a:t>Condiţiile</a:t>
            </a:r>
            <a:r>
              <a:rPr lang="en-US" dirty="0" smtClean="0"/>
              <a:t> </a:t>
            </a:r>
            <a:r>
              <a:rPr lang="en-US" dirty="0" err="1" smtClean="0"/>
              <a:t>naturale</a:t>
            </a:r>
            <a:r>
              <a:rPr lang="en-US" dirty="0" smtClean="0"/>
              <a:t> </a:t>
            </a:r>
            <a:r>
              <a:rPr lang="en-US" dirty="0" err="1" smtClean="0"/>
              <a:t>staţionale</a:t>
            </a:r>
            <a:r>
              <a:rPr lang="en-US" dirty="0" smtClean="0"/>
              <a:t> </a:t>
            </a:r>
            <a:r>
              <a:rPr lang="en-US" dirty="0" err="1" smtClean="0"/>
              <a:t>influenţează</a:t>
            </a:r>
            <a:r>
              <a:rPr lang="en-US" dirty="0" smtClean="0"/>
              <a:t> </a:t>
            </a:r>
            <a:r>
              <a:rPr lang="en-US" dirty="0" err="1" smtClean="0"/>
              <a:t>puternic</a:t>
            </a:r>
            <a:r>
              <a:rPr lang="en-US" dirty="0" smtClean="0"/>
              <a:t> </a:t>
            </a:r>
            <a:r>
              <a:rPr lang="en-US" dirty="0" err="1" smtClean="0"/>
              <a:t>structura</a:t>
            </a:r>
            <a:r>
              <a:rPr lang="en-US" dirty="0" smtClean="0"/>
              <a:t> </a:t>
            </a:r>
            <a:r>
              <a:rPr lang="en-US" dirty="0" err="1" smtClean="0"/>
              <a:t>floristică</a:t>
            </a:r>
            <a:r>
              <a:rPr lang="en-US" dirty="0" smtClean="0"/>
              <a:t> a </a:t>
            </a:r>
            <a:r>
              <a:rPr lang="en-US" dirty="0" err="1" smtClean="0"/>
              <a:t>pajiştilor</a:t>
            </a:r>
            <a:r>
              <a:rPr lang="en-US" dirty="0" smtClean="0"/>
              <a:t>, </a:t>
            </a:r>
            <a:r>
              <a:rPr lang="en-US" dirty="0" err="1" smtClean="0"/>
              <a:t>realizând</a:t>
            </a:r>
            <a:r>
              <a:rPr lang="en-US" dirty="0" smtClean="0"/>
              <a:t> o </a:t>
            </a:r>
            <a:r>
              <a:rPr lang="en-US" dirty="0" err="1" smtClean="0"/>
              <a:t>gamă</a:t>
            </a:r>
            <a:r>
              <a:rPr lang="en-US" dirty="0" smtClean="0"/>
              <a:t> </a:t>
            </a:r>
            <a:r>
              <a:rPr lang="en-US" dirty="0" err="1" smtClean="0"/>
              <a:t>largă</a:t>
            </a:r>
            <a:r>
              <a:rPr lang="en-US" dirty="0" smtClean="0"/>
              <a:t> de </a:t>
            </a:r>
            <a:r>
              <a:rPr lang="en-US" dirty="0" err="1" smtClean="0"/>
              <a:t>tipuri</a:t>
            </a:r>
            <a:r>
              <a:rPr lang="en-US" dirty="0" smtClean="0"/>
              <a:t> </a:t>
            </a:r>
            <a:r>
              <a:rPr lang="en-US" dirty="0" err="1" smtClean="0"/>
              <a:t>şi</a:t>
            </a:r>
            <a:r>
              <a:rPr lang="en-US" dirty="0" smtClean="0"/>
              <a:t> </a:t>
            </a:r>
            <a:r>
              <a:rPr lang="en-US" dirty="0" err="1" smtClean="0"/>
              <a:t>formaţiuni</a:t>
            </a:r>
            <a:r>
              <a:rPr lang="en-US" dirty="0" smtClean="0"/>
              <a:t> de </a:t>
            </a:r>
            <a:r>
              <a:rPr lang="en-US" dirty="0" err="1" smtClean="0"/>
              <a:t>pajişti</a:t>
            </a:r>
            <a:r>
              <a:rPr lang="en-US" dirty="0" smtClean="0"/>
              <a:t>. </a:t>
            </a:r>
            <a:r>
              <a:rPr lang="en-US" dirty="0" err="1" smtClean="0"/>
              <a:t>Această</a:t>
            </a:r>
            <a:r>
              <a:rPr lang="en-US" dirty="0" smtClean="0"/>
              <a:t> </a:t>
            </a:r>
            <a:r>
              <a:rPr lang="en-US" dirty="0" err="1" smtClean="0"/>
              <a:t>diversitate</a:t>
            </a:r>
            <a:r>
              <a:rPr lang="en-US" dirty="0" smtClean="0"/>
              <a:t> de </a:t>
            </a:r>
            <a:r>
              <a:rPr lang="en-US" dirty="0" err="1" smtClean="0"/>
              <a:t>specii</a:t>
            </a:r>
            <a:r>
              <a:rPr lang="en-US" dirty="0" smtClean="0"/>
              <a:t> </a:t>
            </a:r>
            <a:r>
              <a:rPr lang="en-US" dirty="0" err="1" smtClean="0"/>
              <a:t>asigură</a:t>
            </a:r>
            <a:r>
              <a:rPr lang="en-US" dirty="0" smtClean="0"/>
              <a:t> </a:t>
            </a:r>
            <a:r>
              <a:rPr lang="en-US" dirty="0" err="1" smtClean="0"/>
              <a:t>funcţionalitatea</a:t>
            </a:r>
            <a:r>
              <a:rPr lang="en-US" dirty="0" smtClean="0"/>
              <a:t>, </a:t>
            </a:r>
            <a:r>
              <a:rPr lang="en-US" dirty="0" err="1" smtClean="0"/>
              <a:t>eficienţa</a:t>
            </a:r>
            <a:r>
              <a:rPr lang="en-US" dirty="0" smtClean="0"/>
              <a:t> </a:t>
            </a:r>
            <a:r>
              <a:rPr lang="en-US" dirty="0" err="1" smtClean="0"/>
              <a:t>şi</a:t>
            </a:r>
            <a:r>
              <a:rPr lang="en-US" dirty="0" smtClean="0"/>
              <a:t> </a:t>
            </a:r>
            <a:r>
              <a:rPr lang="en-US" dirty="0" err="1" smtClean="0"/>
              <a:t>capacitatea</a:t>
            </a:r>
            <a:r>
              <a:rPr lang="en-US" dirty="0" smtClean="0"/>
              <a:t> de </a:t>
            </a:r>
            <a:r>
              <a:rPr lang="en-US" dirty="0" err="1" smtClean="0"/>
              <a:t>rezilienţă</a:t>
            </a:r>
            <a:r>
              <a:rPr lang="en-US" dirty="0" smtClean="0"/>
              <a:t> a </a:t>
            </a:r>
            <a:r>
              <a:rPr lang="en-US" dirty="0" err="1" smtClean="0"/>
              <a:t>echilibrului</a:t>
            </a:r>
            <a:r>
              <a:rPr lang="en-US" dirty="0" smtClean="0"/>
              <a:t> ecologic </a:t>
            </a:r>
            <a:r>
              <a:rPr lang="en-US" dirty="0" err="1" smtClean="0"/>
              <a:t>în</a:t>
            </a:r>
            <a:r>
              <a:rPr lang="en-US" dirty="0" smtClean="0"/>
              <a:t> </a:t>
            </a:r>
            <a:r>
              <a:rPr lang="en-US" dirty="0" err="1" smtClean="0"/>
              <a:t>cadrul</a:t>
            </a:r>
            <a:r>
              <a:rPr lang="en-US" dirty="0" smtClean="0"/>
              <a:t> </a:t>
            </a:r>
            <a:r>
              <a:rPr lang="en-US" dirty="0" err="1" smtClean="0"/>
              <a:t>acestor</a:t>
            </a:r>
            <a:r>
              <a:rPr lang="en-US" dirty="0" smtClean="0"/>
              <a:t> </a:t>
            </a:r>
            <a:r>
              <a:rPr lang="en-US" dirty="0" err="1" smtClean="0"/>
              <a:t>ecosisteme</a:t>
            </a:r>
            <a:r>
              <a:rPr lang="en-US" dirty="0" smtClean="0"/>
              <a:t> </a:t>
            </a:r>
            <a:r>
              <a:rPr lang="en-US" dirty="0" err="1" smtClean="0"/>
              <a:t>naturale</a:t>
            </a:r>
            <a:r>
              <a:rPr lang="en-US" dirty="0" smtClean="0"/>
              <a:t>. </a:t>
            </a:r>
          </a:p>
          <a:p>
            <a:pPr>
              <a:buFont typeface="Wingdings" pitchFamily="2" charset="2"/>
              <a:buChar char="v"/>
            </a:pPr>
            <a:r>
              <a:rPr lang="en-US" dirty="0" err="1" smtClean="0"/>
              <a:t>Studiile</a:t>
            </a:r>
            <a:r>
              <a:rPr lang="en-US" dirty="0" smtClean="0"/>
              <a:t> </a:t>
            </a:r>
            <a:r>
              <a:rPr lang="en-US" dirty="0" err="1" smtClean="0"/>
              <a:t>efectuate</a:t>
            </a:r>
            <a:r>
              <a:rPr lang="en-US" dirty="0" smtClean="0"/>
              <a:t> </a:t>
            </a:r>
            <a:r>
              <a:rPr lang="en-US" dirty="0" err="1" smtClean="0"/>
              <a:t>în</a:t>
            </a:r>
            <a:r>
              <a:rPr lang="en-US" dirty="0" smtClean="0"/>
              <a:t> </a:t>
            </a:r>
            <a:r>
              <a:rPr lang="en-US" dirty="0" err="1" smtClean="0"/>
              <a:t>perioada</a:t>
            </a:r>
            <a:r>
              <a:rPr lang="en-US" dirty="0" smtClean="0"/>
              <a:t> 2019-2020, </a:t>
            </a:r>
            <a:r>
              <a:rPr lang="en-US" dirty="0" err="1" smtClean="0"/>
              <a:t>privind</a:t>
            </a:r>
            <a:r>
              <a:rPr lang="en-US" dirty="0" smtClean="0"/>
              <a:t> </a:t>
            </a:r>
            <a:r>
              <a:rPr lang="en-US" dirty="0" err="1" smtClean="0"/>
              <a:t>compoziţia</a:t>
            </a:r>
            <a:r>
              <a:rPr lang="en-US" dirty="0" smtClean="0"/>
              <a:t> </a:t>
            </a:r>
            <a:r>
              <a:rPr lang="en-US" dirty="0" err="1" smtClean="0"/>
              <a:t>floristică</a:t>
            </a:r>
            <a:r>
              <a:rPr lang="en-US" dirty="0" smtClean="0"/>
              <a:t> a </a:t>
            </a:r>
            <a:r>
              <a:rPr lang="en-US" dirty="0" err="1" smtClean="0"/>
              <a:t>pajiştilor</a:t>
            </a:r>
            <a:r>
              <a:rPr lang="en-US" dirty="0" smtClean="0"/>
              <a:t> </a:t>
            </a:r>
            <a:r>
              <a:rPr lang="en-US" dirty="0" err="1" smtClean="0"/>
              <a:t>permanente</a:t>
            </a:r>
            <a:r>
              <a:rPr lang="en-US" dirty="0" smtClean="0"/>
              <a:t> din </a:t>
            </a:r>
            <a:r>
              <a:rPr lang="en-US" dirty="0" err="1" smtClean="0"/>
              <a:t>judeţul</a:t>
            </a:r>
            <a:r>
              <a:rPr lang="en-US" dirty="0" smtClean="0"/>
              <a:t> </a:t>
            </a:r>
            <a:r>
              <a:rPr lang="en-US" dirty="0" err="1" smtClean="0"/>
              <a:t>Caraş</a:t>
            </a:r>
            <a:r>
              <a:rPr lang="en-US" dirty="0" smtClean="0"/>
              <a:t> – </a:t>
            </a:r>
            <a:r>
              <a:rPr lang="en-US" dirty="0" err="1" smtClean="0"/>
              <a:t>Severin</a:t>
            </a:r>
            <a:r>
              <a:rPr lang="en-US" dirty="0" smtClean="0"/>
              <a:t>, au </a:t>
            </a:r>
            <a:r>
              <a:rPr lang="en-US" dirty="0" err="1" smtClean="0"/>
              <a:t>arătat</a:t>
            </a:r>
            <a:r>
              <a:rPr lang="en-US" dirty="0" smtClean="0"/>
              <a:t> </a:t>
            </a:r>
            <a:r>
              <a:rPr lang="en-US" dirty="0" err="1" smtClean="0"/>
              <a:t>că</a:t>
            </a:r>
            <a:r>
              <a:rPr lang="en-US" dirty="0" smtClean="0"/>
              <a:t> </a:t>
            </a:r>
            <a:r>
              <a:rPr lang="en-US" dirty="0" err="1" smtClean="0"/>
              <a:t>în</a:t>
            </a:r>
            <a:r>
              <a:rPr lang="en-US" dirty="0" smtClean="0"/>
              <a:t> </a:t>
            </a:r>
            <a:r>
              <a:rPr lang="en-US" dirty="0" err="1" smtClean="0"/>
              <a:t>această</a:t>
            </a:r>
            <a:r>
              <a:rPr lang="en-US" dirty="0" smtClean="0"/>
              <a:t> </a:t>
            </a:r>
            <a:r>
              <a:rPr lang="en-US" dirty="0" err="1" smtClean="0"/>
              <a:t>zonă</a:t>
            </a:r>
            <a:r>
              <a:rPr lang="en-US" dirty="0" smtClean="0"/>
              <a:t> </a:t>
            </a:r>
            <a:r>
              <a:rPr lang="en-US" dirty="0" err="1" smtClean="0"/>
              <a:t>există</a:t>
            </a:r>
            <a:r>
              <a:rPr lang="en-US" dirty="0" smtClean="0"/>
              <a:t> o mare </a:t>
            </a:r>
            <a:r>
              <a:rPr lang="en-US" dirty="0" err="1" smtClean="0"/>
              <a:t>diversitate</a:t>
            </a:r>
            <a:r>
              <a:rPr lang="en-US" dirty="0" smtClean="0"/>
              <a:t> de </a:t>
            </a:r>
            <a:r>
              <a:rPr lang="en-US" dirty="0" err="1" smtClean="0"/>
              <a:t>specii</a:t>
            </a:r>
            <a:r>
              <a:rPr lang="en-US" dirty="0" smtClean="0"/>
              <a:t> de </a:t>
            </a:r>
            <a:r>
              <a:rPr lang="en-US" dirty="0" err="1" smtClean="0"/>
              <a:t>plante</a:t>
            </a:r>
            <a:r>
              <a:rPr lang="en-US" dirty="0" smtClean="0"/>
              <a:t> cu </a:t>
            </a:r>
            <a:r>
              <a:rPr lang="en-US" dirty="0" err="1" smtClean="0"/>
              <a:t>valoare</a:t>
            </a:r>
            <a:r>
              <a:rPr lang="en-US" dirty="0" smtClean="0"/>
              <a:t> </a:t>
            </a:r>
            <a:r>
              <a:rPr lang="en-US" dirty="0" err="1" smtClean="0"/>
              <a:t>economică</a:t>
            </a:r>
            <a:r>
              <a:rPr lang="en-US" dirty="0" smtClean="0"/>
              <a:t>, </a:t>
            </a:r>
            <a:r>
              <a:rPr lang="en-US" dirty="0" err="1" smtClean="0"/>
              <a:t>ecologică</a:t>
            </a:r>
            <a:r>
              <a:rPr lang="en-US" dirty="0" smtClean="0"/>
              <a:t> </a:t>
            </a:r>
            <a:r>
              <a:rPr lang="en-US" dirty="0" err="1" smtClean="0"/>
              <a:t>sau</a:t>
            </a:r>
            <a:r>
              <a:rPr lang="en-US" dirty="0" smtClean="0"/>
              <a:t> </a:t>
            </a:r>
            <a:r>
              <a:rPr lang="en-US" dirty="0" err="1" smtClean="0"/>
              <a:t>estetică</a:t>
            </a:r>
            <a:r>
              <a:rPr lang="en-US" dirty="0" smtClean="0"/>
              <a:t>, </a:t>
            </a:r>
            <a:r>
              <a:rPr lang="en-US" dirty="0" err="1" smtClean="0"/>
              <a:t>ce</a:t>
            </a:r>
            <a:r>
              <a:rPr lang="en-US" dirty="0" smtClean="0"/>
              <a:t> </a:t>
            </a:r>
            <a:r>
              <a:rPr lang="en-US" dirty="0" err="1" smtClean="0"/>
              <a:t>determină</a:t>
            </a:r>
            <a:r>
              <a:rPr lang="en-US" dirty="0" smtClean="0"/>
              <a:t> </a:t>
            </a:r>
            <a:r>
              <a:rPr lang="en-US" dirty="0" err="1" smtClean="0"/>
              <a:t>valoarea</a:t>
            </a:r>
            <a:r>
              <a:rPr lang="en-US" dirty="0" smtClean="0"/>
              <a:t> de </a:t>
            </a:r>
            <a:r>
              <a:rPr lang="en-US" dirty="0" err="1" smtClean="0"/>
              <a:t>utilizare</a:t>
            </a:r>
            <a:r>
              <a:rPr lang="en-US" dirty="0" smtClean="0"/>
              <a:t> </a:t>
            </a:r>
            <a:r>
              <a:rPr lang="en-US" dirty="0" err="1" smtClean="0"/>
              <a:t>multifuncţională</a:t>
            </a:r>
            <a:r>
              <a:rPr lang="en-US" dirty="0" smtClean="0"/>
              <a:t> a </a:t>
            </a:r>
            <a:r>
              <a:rPr lang="en-US" dirty="0" err="1" smtClean="0"/>
              <a:t>pajiştilor</a:t>
            </a:r>
            <a:r>
              <a:rPr lang="en-US" dirty="0" smtClean="0"/>
              <a:t>. </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686800" cy="533400"/>
          </a:xfrm>
        </p:spPr>
        <p:txBody>
          <a:bodyPr>
            <a:noAutofit/>
          </a:bodyPr>
          <a:lstStyle/>
          <a:p>
            <a:endParaRPr lang="en-US" sz="1800" dirty="0"/>
          </a:p>
        </p:txBody>
      </p:sp>
      <p:sp>
        <p:nvSpPr>
          <p:cNvPr id="3" name="Content Placeholder 2"/>
          <p:cNvSpPr>
            <a:spLocks noGrp="1"/>
          </p:cNvSpPr>
          <p:nvPr>
            <p:ph idx="1"/>
          </p:nvPr>
        </p:nvSpPr>
        <p:spPr>
          <a:xfrm>
            <a:off x="152400" y="381000"/>
            <a:ext cx="8839200" cy="6477000"/>
          </a:xfrm>
        </p:spPr>
        <p:txBody>
          <a:bodyPr>
            <a:normAutofit fontScale="70000" lnSpcReduction="20000"/>
          </a:bodyPr>
          <a:lstStyle/>
          <a:p>
            <a:pPr>
              <a:buNone/>
            </a:pPr>
            <a:r>
              <a:rPr lang="en-US" b="1" i="1" dirty="0" smtClean="0"/>
              <a:t>    </a:t>
            </a:r>
          </a:p>
          <a:p>
            <a:pPr>
              <a:buNone/>
            </a:pPr>
            <a:r>
              <a:rPr lang="en-US" b="1" i="1" dirty="0" smtClean="0"/>
              <a:t> </a:t>
            </a:r>
            <a:r>
              <a:rPr lang="en-US" b="1" i="1" dirty="0" smtClean="0"/>
              <a:t>    </a:t>
            </a:r>
            <a:r>
              <a:rPr lang="ro-RO" b="1" i="1" dirty="0" smtClean="0"/>
              <a:t>Pajiștea permanentă produce cea mai mare diversitate de servicii ecosistemice. Pajiștile permanente au o mare valoare economică, ecologică, energetică, patrimonială, culturală, turistică</a:t>
            </a:r>
            <a:r>
              <a:rPr lang="ro-RO" i="1" dirty="0" smtClean="0"/>
              <a:t>. </a:t>
            </a:r>
            <a:endParaRPr lang="en-US" dirty="0" smtClean="0"/>
          </a:p>
          <a:p>
            <a:pPr>
              <a:buNone/>
            </a:pPr>
            <a:r>
              <a:rPr lang="ro-RO" i="1" dirty="0" smtClean="0"/>
              <a:t>	</a:t>
            </a:r>
            <a:endParaRPr lang="en-US" i="1" dirty="0" smtClean="0"/>
          </a:p>
          <a:p>
            <a:pPr>
              <a:buNone/>
            </a:pPr>
            <a:r>
              <a:rPr lang="en-US" dirty="0" smtClean="0"/>
              <a:t>	</a:t>
            </a:r>
          </a:p>
          <a:p>
            <a:pPr>
              <a:buNone/>
            </a:pPr>
            <a:r>
              <a:rPr lang="en-US" dirty="0" smtClean="0"/>
              <a:t> </a:t>
            </a:r>
            <a:r>
              <a:rPr lang="en-US" dirty="0" smtClean="0"/>
              <a:t>    </a:t>
            </a:r>
            <a:r>
              <a:rPr lang="ro-RO" dirty="0" smtClean="0"/>
              <a:t>Pajiștile </a:t>
            </a:r>
            <a:r>
              <a:rPr lang="ro-RO" dirty="0" smtClean="0"/>
              <a:t>permanente au o multitudine de funcții</a:t>
            </a:r>
            <a:r>
              <a:rPr lang="ro-RO" dirty="0" smtClean="0"/>
              <a:t>:</a:t>
            </a:r>
            <a:endParaRPr lang="en-US" dirty="0" smtClean="0"/>
          </a:p>
          <a:p>
            <a:pPr>
              <a:buNone/>
            </a:pPr>
            <a:endParaRPr lang="en-US" dirty="0" smtClean="0"/>
          </a:p>
          <a:p>
            <a:pPr lvl="0">
              <a:buFont typeface="Wingdings" pitchFamily="2" charset="2"/>
              <a:buChar char="v"/>
            </a:pPr>
            <a:r>
              <a:rPr lang="ro-RO" dirty="0" smtClean="0"/>
              <a:t>constituie baza producției de furaje pentru animalele rumegătoare și constituie argumentul principal pentru realizarea unei bune gestiuni economice și ecologice a pajiștilor permanente</a:t>
            </a:r>
            <a:r>
              <a:rPr lang="ro-RO" dirty="0" smtClean="0"/>
              <a:t>;</a:t>
            </a:r>
            <a:endParaRPr lang="en-US" dirty="0" smtClean="0"/>
          </a:p>
          <a:p>
            <a:pPr lvl="0">
              <a:buFont typeface="Wingdings" pitchFamily="2" charset="2"/>
              <a:buChar char="v"/>
            </a:pPr>
            <a:r>
              <a:rPr lang="ro-RO" dirty="0" smtClean="0"/>
              <a:t>protejează solul contra eroziunii hidrice și eoliene</a:t>
            </a:r>
            <a:r>
              <a:rPr lang="ro-RO" dirty="0" smtClean="0"/>
              <a:t>;</a:t>
            </a:r>
            <a:endParaRPr lang="en-US" dirty="0" smtClean="0"/>
          </a:p>
          <a:p>
            <a:pPr lvl="0">
              <a:buFont typeface="Wingdings" pitchFamily="2" charset="2"/>
              <a:buChar char="v"/>
            </a:pPr>
            <a:r>
              <a:rPr lang="ro-RO" dirty="0" smtClean="0"/>
              <a:t>învelișul vegetal permanent al pajiștilor seminaturale constituie o garanție pentru protecția solurilor fertile și prezervarea resurselor de apă potabilă;</a:t>
            </a:r>
            <a:endParaRPr lang="en-US" dirty="0" smtClean="0"/>
          </a:p>
          <a:p>
            <a:pPr lvl="0">
              <a:buFont typeface="Wingdings" pitchFamily="2" charset="2"/>
              <a:buChar char="v"/>
            </a:pPr>
            <a:r>
              <a:rPr lang="ro-RO" dirty="0" smtClean="0"/>
              <a:t>în particular, sub forma lor extensivă, oferă habitat numeroaselor specii de animale și de plante, contribuind, astfel, la prezervarea și valorificarea biodiversității;</a:t>
            </a:r>
            <a:endParaRPr lang="en-US" dirty="0" smtClean="0"/>
          </a:p>
          <a:p>
            <a:pPr lvl="0">
              <a:buFont typeface="Wingdings" pitchFamily="2" charset="2"/>
              <a:buChar char="v"/>
            </a:pPr>
            <a:r>
              <a:rPr lang="ro-RO" dirty="0" smtClean="0"/>
              <a:t>sunt un element indispensabil al peisajului cultural și contribuie la creșterea atractivității acestor zone și a turismului în zonele rurale.</a:t>
            </a:r>
            <a:endParaRPr lang="en-US" dirty="0" smtClean="0"/>
          </a:p>
          <a:p>
            <a:endParaRPr lang="en-US"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a:spLocks noGrp="1"/>
          </p:cNvSpPr>
          <p:nvPr>
            <p:ph idx="1"/>
          </p:nvPr>
        </p:nvSpPr>
        <p:spPr>
          <a:xfrm>
            <a:off x="304800" y="0"/>
            <a:ext cx="8686800" cy="6858000"/>
          </a:xfrm>
        </p:spPr>
        <p:txBody>
          <a:bodyPr>
            <a:normAutofit fontScale="55000" lnSpcReduction="20000"/>
          </a:bodyPr>
          <a:lstStyle/>
          <a:p>
            <a:pPr>
              <a:buNone/>
            </a:pPr>
            <a:r>
              <a:rPr lang="en-US" sz="1600" dirty="0" smtClean="0"/>
              <a:t>       </a:t>
            </a:r>
          </a:p>
          <a:p>
            <a:pPr>
              <a:buNone/>
            </a:pPr>
            <a:r>
              <a:rPr lang="en-US" sz="1600" dirty="0" smtClean="0"/>
              <a:t> </a:t>
            </a:r>
            <a:r>
              <a:rPr lang="en-US" sz="1600" dirty="0" smtClean="0"/>
              <a:t>         </a:t>
            </a:r>
            <a:r>
              <a:rPr lang="ro-RO" b="1" dirty="0" smtClean="0"/>
              <a:t>Biodiversitatea </a:t>
            </a:r>
            <a:r>
              <a:rPr lang="ro-RO" b="1" dirty="0" smtClean="0"/>
              <a:t>este un patrimoniu ce trebuie rezervat pentru generațiile următoare, ca </a:t>
            </a:r>
            <a:r>
              <a:rPr lang="ro-RO" b="1" dirty="0" smtClean="0"/>
              <a:t>orice</a:t>
            </a:r>
            <a:r>
              <a:rPr lang="en-US" b="1" dirty="0" smtClean="0"/>
              <a:t> </a:t>
            </a:r>
            <a:r>
              <a:rPr lang="ro-RO" b="1" dirty="0" smtClean="0"/>
              <a:t>patrimoniu </a:t>
            </a:r>
            <a:r>
              <a:rPr lang="ro-RO" b="1" dirty="0" smtClean="0"/>
              <a:t>cultural sau istoric. În mod esențial, biodiversitatea are o multitudine de valori: valoare estetică și recreativă, de inspirație artistică, literară, filozofică, cunoștințe științifice</a:t>
            </a:r>
            <a:r>
              <a:rPr lang="ro-RO" b="1" dirty="0" smtClean="0"/>
              <a:t>.</a:t>
            </a:r>
            <a:endParaRPr lang="en-US" b="1" dirty="0" smtClean="0"/>
          </a:p>
          <a:p>
            <a:pPr>
              <a:buNone/>
            </a:pPr>
            <a:endParaRPr lang="en-US" sz="2000" b="1" dirty="0" smtClean="0"/>
          </a:p>
          <a:p>
            <a:pPr>
              <a:buNone/>
            </a:pPr>
            <a:r>
              <a:rPr lang="en-US" sz="2900" dirty="0" smtClean="0"/>
              <a:t>    </a:t>
            </a:r>
            <a:r>
              <a:rPr lang="ro-RO" sz="2900" i="1" dirty="0" smtClean="0"/>
              <a:t>Biodiversitatea </a:t>
            </a:r>
            <a:r>
              <a:rPr lang="ro-RO" sz="2900" i="1" dirty="0" smtClean="0"/>
              <a:t>pajiștilor este dată de: flora, faună, ecosistemele preriale, livezile din pajiști, zonele marginale, rasele locale de animale</a:t>
            </a:r>
            <a:r>
              <a:rPr lang="ro-RO" sz="2900" i="1" dirty="0" smtClean="0"/>
              <a:t>.</a:t>
            </a:r>
            <a:endParaRPr lang="en-US" sz="2900" i="1" dirty="0" smtClean="0"/>
          </a:p>
          <a:p>
            <a:pPr>
              <a:buNone/>
            </a:pPr>
            <a:endParaRPr lang="en-US" sz="2900" i="1" dirty="0" smtClean="0"/>
          </a:p>
          <a:p>
            <a:pPr>
              <a:buNone/>
            </a:pPr>
            <a:r>
              <a:rPr lang="en-US" sz="2900" dirty="0" smtClean="0"/>
              <a:t>      		</a:t>
            </a:r>
            <a:r>
              <a:rPr lang="ro-RO" sz="3300" dirty="0" smtClean="0"/>
              <a:t>Modalitățile </a:t>
            </a:r>
            <a:r>
              <a:rPr lang="ro-RO" sz="3300" dirty="0" smtClean="0"/>
              <a:t>de gestionare favorabilă a biodiversității din pajiști sunt:</a:t>
            </a:r>
            <a:endParaRPr lang="en-US" sz="3300" dirty="0" smtClean="0"/>
          </a:p>
          <a:p>
            <a:pPr>
              <a:buFont typeface="Wingdings" pitchFamily="2" charset="2"/>
              <a:buChar char="v"/>
            </a:pPr>
            <a:r>
              <a:rPr lang="ro-RO" sz="3300" dirty="0" smtClean="0"/>
              <a:t>recoltarea </a:t>
            </a:r>
            <a:r>
              <a:rPr lang="ro-RO" sz="3300" dirty="0" smtClean="0"/>
              <a:t>mai tardivă a pajiștilor (pentru producția de fân), permite refacerea florei și reluarea ciclului complet de vegetație;</a:t>
            </a:r>
            <a:endParaRPr lang="en-US" sz="3300" dirty="0" smtClean="0"/>
          </a:p>
          <a:p>
            <a:pPr>
              <a:buFont typeface="Wingdings" pitchFamily="2" charset="2"/>
              <a:buChar char="v"/>
            </a:pPr>
            <a:r>
              <a:rPr lang="ro-RO" sz="3300" dirty="0" smtClean="0"/>
              <a:t>menținerea </a:t>
            </a:r>
            <a:r>
              <a:rPr lang="ro-RO" sz="3300" dirty="0" smtClean="0"/>
              <a:t>zonelor de refugiu oferă habitate speciale și o creștere a diversității faunistice (insecte, păsări);</a:t>
            </a:r>
            <a:endParaRPr lang="en-US" sz="3300" dirty="0" smtClean="0"/>
          </a:p>
          <a:p>
            <a:pPr>
              <a:buFont typeface="Wingdings" pitchFamily="2" charset="2"/>
              <a:buChar char="v"/>
            </a:pPr>
            <a:r>
              <a:rPr lang="ro-RO" sz="3300" dirty="0" smtClean="0"/>
              <a:t>un </a:t>
            </a:r>
            <a:r>
              <a:rPr lang="ro-RO" sz="3300" dirty="0" smtClean="0"/>
              <a:t>pășunat extensiv, cu o încărcătură scăzută de animale (și deci o presiune scăzută asupra pajiștei) permite dezvoltarea unui covor vegetal heterogen, specific pentru biodiversitate;</a:t>
            </a:r>
            <a:endParaRPr lang="en-US" sz="3300" dirty="0" smtClean="0"/>
          </a:p>
          <a:p>
            <a:pPr>
              <a:buFont typeface="Wingdings" pitchFamily="2" charset="2"/>
              <a:buChar char="v"/>
            </a:pPr>
            <a:r>
              <a:rPr lang="ro-RO" sz="3300" dirty="0" smtClean="0"/>
              <a:t>conservarea </a:t>
            </a:r>
            <a:r>
              <a:rPr lang="ro-RO" sz="3300" dirty="0" smtClean="0"/>
              <a:t>unor elemente de nișe ecologice (livezi în pajiști, arborii izolați, zone mai umede), necesare, în mare parte, vieții animalelor.</a:t>
            </a:r>
            <a:endParaRPr lang="en-US" sz="3300" dirty="0" smtClean="0"/>
          </a:p>
          <a:p>
            <a:pPr>
              <a:buFont typeface="Wingdings" pitchFamily="2" charset="2"/>
              <a:buChar char="v"/>
            </a:pPr>
            <a:endParaRPr lang="en-US" sz="3300" dirty="0" smtClean="0"/>
          </a:p>
          <a:p>
            <a:pPr>
              <a:buNone/>
            </a:pPr>
            <a:r>
              <a:rPr lang="en-US" sz="3300" dirty="0" smtClean="0"/>
              <a:t>		</a:t>
            </a:r>
            <a:r>
              <a:rPr lang="ro-RO" sz="3300" dirty="0" smtClean="0"/>
              <a:t>Biodiversitatea </a:t>
            </a:r>
            <a:r>
              <a:rPr lang="ro-RO" sz="3300" dirty="0" smtClean="0"/>
              <a:t>asigură servicii indispensabile pentru viața omului și a celorlalte organisme, cum sunt:</a:t>
            </a:r>
            <a:endParaRPr lang="en-US" sz="3300" dirty="0" smtClean="0"/>
          </a:p>
          <a:p>
            <a:pPr>
              <a:buFont typeface="Wingdings" pitchFamily="2" charset="2"/>
              <a:buChar char="v"/>
            </a:pPr>
            <a:r>
              <a:rPr lang="ro-RO" sz="3300" dirty="0" smtClean="0"/>
              <a:t>servicii </a:t>
            </a:r>
            <a:r>
              <a:rPr lang="ro-RO" sz="3300" dirty="0" smtClean="0"/>
              <a:t>de aprovizionare de hrană, apă, fibre textile, etc.;</a:t>
            </a:r>
            <a:endParaRPr lang="en-US" sz="3300" dirty="0" smtClean="0"/>
          </a:p>
          <a:p>
            <a:pPr>
              <a:buFont typeface="Wingdings" pitchFamily="2" charset="2"/>
              <a:buChar char="v"/>
            </a:pPr>
            <a:r>
              <a:rPr lang="ro-RO" sz="3300" dirty="0" smtClean="0"/>
              <a:t>servicii </a:t>
            </a:r>
            <a:r>
              <a:rPr lang="ro-RO" sz="3300" dirty="0" smtClean="0"/>
              <a:t>de regularizare ce influențează climatul, inundațiile, calitatea apei, răspândirea bolilor;</a:t>
            </a:r>
            <a:endParaRPr lang="en-US" sz="3300" dirty="0" smtClean="0"/>
          </a:p>
          <a:p>
            <a:pPr>
              <a:buFont typeface="Wingdings" pitchFamily="2" charset="2"/>
              <a:buChar char="v"/>
            </a:pPr>
            <a:r>
              <a:rPr lang="ro-RO" sz="3300" dirty="0" smtClean="0"/>
              <a:t>servicii </a:t>
            </a:r>
            <a:r>
              <a:rPr lang="ro-RO" sz="3300" dirty="0" smtClean="0"/>
              <a:t>culturale ce furnizează beneficii estetice, recreative și spirituale;</a:t>
            </a:r>
            <a:endParaRPr lang="en-US" sz="3300" dirty="0" smtClean="0"/>
          </a:p>
          <a:p>
            <a:pPr>
              <a:buFont typeface="Wingdings" pitchFamily="2" charset="2"/>
              <a:buChar char="v"/>
            </a:pPr>
            <a:r>
              <a:rPr lang="ro-RO" sz="3300" dirty="0" smtClean="0"/>
              <a:t>servicii </a:t>
            </a:r>
            <a:r>
              <a:rPr lang="ro-RO" sz="3300" dirty="0" smtClean="0"/>
              <a:t>suport, cum este formarea solurilor, fertilitatea lor, fotosinteză și ciclurile elementelor.</a:t>
            </a:r>
            <a:endParaRPr lang="en-US" sz="33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762000"/>
          </a:xfrm>
        </p:spPr>
        <p:txBody>
          <a:bodyPr>
            <a:normAutofit fontScale="90000"/>
          </a:bodyPr>
          <a:lstStyle/>
          <a:p>
            <a:r>
              <a:rPr lang="ro-RO" sz="3100" b="1" dirty="0" smtClean="0"/>
              <a:t>Activitatea 2.3. TIPURI DE HABITATE MONTANE ȘI RĂSPÂNDIREA LOR</a:t>
            </a:r>
            <a:r>
              <a:rPr lang="en-US" dirty="0" smtClean="0"/>
              <a:t/>
            </a:r>
            <a:br>
              <a:rPr lang="en-US" dirty="0" smtClean="0"/>
            </a:br>
            <a:endParaRPr lang="en-US" dirty="0"/>
          </a:p>
        </p:txBody>
      </p:sp>
      <p:sp>
        <p:nvSpPr>
          <p:cNvPr id="3" name="Content Placeholder 2"/>
          <p:cNvSpPr>
            <a:spLocks noGrp="1"/>
          </p:cNvSpPr>
          <p:nvPr>
            <p:ph idx="1"/>
          </p:nvPr>
        </p:nvSpPr>
        <p:spPr>
          <a:xfrm>
            <a:off x="304800" y="1066800"/>
            <a:ext cx="8686800" cy="5013325"/>
          </a:xfrm>
        </p:spPr>
        <p:txBody>
          <a:bodyPr>
            <a:normAutofit fontScale="62500" lnSpcReduction="20000"/>
          </a:bodyPr>
          <a:lstStyle/>
          <a:p>
            <a:endParaRPr lang="en-US" dirty="0" smtClean="0"/>
          </a:p>
          <a:p>
            <a:pPr>
              <a:buFont typeface="Wingdings" pitchFamily="2" charset="2"/>
              <a:buChar char="v"/>
            </a:pPr>
            <a:r>
              <a:rPr lang="en-US" dirty="0" smtClean="0"/>
              <a:t>   </a:t>
            </a:r>
            <a:r>
              <a:rPr lang="ro-RO" dirty="0" smtClean="0"/>
              <a:t>Dintre </a:t>
            </a:r>
            <a:r>
              <a:rPr lang="ro-RO" dirty="0" smtClean="0"/>
              <a:t>categoriile mari de relief, cea mai importantă şi complexă influenţă asupra regimului elementelor meteorologice o exercită munţii, care determină formarea unui tip special de climă – clima montană. Într-adevăr datorită marii varietăţi de forme, care alcătuiesc în totalitatea lor relieful muntos, acţiunea acestuia asupra climei este multilaterală şi se exercită asupra tuturor proceselor şi fenomenelor fizice ce se dezvoltă neîncetat în atmosferă, ca rezultat al transformărilor diferenţiate pe care le suferă în strânsă interdependenţă cu complexul condiţiilor fizico-geografice fluxul de energie radiantă primită de la Soare. Intensitatea acestor procese şi fenomene, durata şi frecvenţa lor depind de orientarea şi expunerea reliefului faţă de principalele direcţii a maselor de aer, de altitudinea locului etc</a:t>
            </a:r>
            <a:r>
              <a:rPr lang="ro-RO" dirty="0" smtClean="0"/>
              <a:t>.</a:t>
            </a:r>
            <a:endParaRPr lang="en-US" dirty="0" smtClean="0"/>
          </a:p>
          <a:p>
            <a:endParaRPr lang="en-US" dirty="0" smtClean="0"/>
          </a:p>
          <a:p>
            <a:pPr>
              <a:buFont typeface="Wingdings" pitchFamily="2" charset="2"/>
              <a:buChar char="v"/>
            </a:pPr>
            <a:r>
              <a:rPr lang="en-US" b="1" dirty="0" smtClean="0"/>
              <a:t>   </a:t>
            </a:r>
            <a:r>
              <a:rPr lang="en-US" b="1" dirty="0" err="1" smtClean="0"/>
              <a:t>Solurile</a:t>
            </a:r>
            <a:r>
              <a:rPr lang="en-US" b="1" dirty="0" smtClean="0"/>
              <a:t>.</a:t>
            </a:r>
            <a:r>
              <a:rPr lang="en-US" dirty="0" smtClean="0"/>
              <a:t> </a:t>
            </a:r>
            <a:r>
              <a:rPr lang="en-US" dirty="0" err="1" smtClean="0"/>
              <a:t>Așa</a:t>
            </a:r>
            <a:r>
              <a:rPr lang="en-US" dirty="0" smtClean="0"/>
              <a:t> </a:t>
            </a:r>
            <a:r>
              <a:rPr lang="en-US" dirty="0" err="1" smtClean="0"/>
              <a:t>după</a:t>
            </a:r>
            <a:r>
              <a:rPr lang="en-US" dirty="0" smtClean="0"/>
              <a:t> cum am </a:t>
            </a:r>
            <a:r>
              <a:rPr lang="en-US" dirty="0" err="1" smtClean="0"/>
              <a:t>văzut</a:t>
            </a:r>
            <a:r>
              <a:rPr lang="en-US" dirty="0" smtClean="0"/>
              <a:t> , </a:t>
            </a:r>
            <a:r>
              <a:rPr lang="en-US" dirty="0" err="1" smtClean="0"/>
              <a:t>relieful</a:t>
            </a:r>
            <a:r>
              <a:rPr lang="en-US" dirty="0" smtClean="0"/>
              <a:t> </a:t>
            </a:r>
            <a:r>
              <a:rPr lang="en-US" dirty="0" err="1" smtClean="0"/>
              <a:t>județului</a:t>
            </a:r>
            <a:r>
              <a:rPr lang="en-US" dirty="0" smtClean="0"/>
              <a:t> </a:t>
            </a:r>
            <a:r>
              <a:rPr lang="en-US" dirty="0" err="1" smtClean="0"/>
              <a:t>Caraș</a:t>
            </a:r>
            <a:r>
              <a:rPr lang="en-US" dirty="0" smtClean="0"/>
              <a:t>- </a:t>
            </a:r>
            <a:r>
              <a:rPr lang="en-US" dirty="0" err="1" smtClean="0"/>
              <a:t>Severin</a:t>
            </a:r>
            <a:r>
              <a:rPr lang="en-US" dirty="0" smtClean="0"/>
              <a:t> </a:t>
            </a:r>
            <a:r>
              <a:rPr lang="en-US" dirty="0" err="1" smtClean="0"/>
              <a:t>este</a:t>
            </a:r>
            <a:r>
              <a:rPr lang="en-US" dirty="0" smtClean="0"/>
              <a:t> </a:t>
            </a:r>
            <a:r>
              <a:rPr lang="en-US" dirty="0" err="1" smtClean="0"/>
              <a:t>dispus</a:t>
            </a:r>
            <a:r>
              <a:rPr lang="en-US" dirty="0" smtClean="0"/>
              <a:t> </a:t>
            </a:r>
            <a:r>
              <a:rPr lang="en-US" dirty="0" err="1" smtClean="0"/>
              <a:t>în</a:t>
            </a:r>
            <a:r>
              <a:rPr lang="en-US" dirty="0" smtClean="0"/>
              <a:t> </a:t>
            </a:r>
            <a:r>
              <a:rPr lang="en-US" dirty="0" err="1" smtClean="0"/>
              <a:t>trepte</a:t>
            </a:r>
            <a:r>
              <a:rPr lang="en-US" dirty="0" smtClean="0"/>
              <a:t>, </a:t>
            </a:r>
            <a:r>
              <a:rPr lang="en-US" dirty="0" err="1" smtClean="0"/>
              <a:t>fapt</a:t>
            </a:r>
            <a:r>
              <a:rPr lang="en-US" dirty="0" smtClean="0"/>
              <a:t> </a:t>
            </a:r>
            <a:r>
              <a:rPr lang="en-US" dirty="0" err="1" smtClean="0"/>
              <a:t>ce</a:t>
            </a:r>
            <a:r>
              <a:rPr lang="en-US" dirty="0" smtClean="0"/>
              <a:t> are </a:t>
            </a:r>
            <a:r>
              <a:rPr lang="en-US" dirty="0" err="1" smtClean="0"/>
              <a:t>consecință</a:t>
            </a:r>
            <a:r>
              <a:rPr lang="en-US" dirty="0" smtClean="0"/>
              <a:t> o </a:t>
            </a:r>
            <a:r>
              <a:rPr lang="en-US" dirty="0" err="1" smtClean="0"/>
              <a:t>diferențiere</a:t>
            </a:r>
            <a:r>
              <a:rPr lang="en-US" dirty="0" smtClean="0"/>
              <a:t> </a:t>
            </a:r>
            <a:r>
              <a:rPr lang="en-US" dirty="0" err="1" smtClean="0"/>
              <a:t>altitudinală</a:t>
            </a:r>
            <a:r>
              <a:rPr lang="en-US" dirty="0" smtClean="0"/>
              <a:t> a </a:t>
            </a:r>
            <a:r>
              <a:rPr lang="en-US" dirty="0" err="1" smtClean="0"/>
              <a:t>condițiilor</a:t>
            </a:r>
            <a:r>
              <a:rPr lang="en-US" dirty="0" smtClean="0"/>
              <a:t> </a:t>
            </a:r>
            <a:r>
              <a:rPr lang="en-US" dirty="0" err="1" smtClean="0"/>
              <a:t>climatice</a:t>
            </a:r>
            <a:r>
              <a:rPr lang="en-US" dirty="0" smtClean="0"/>
              <a:t>, o </a:t>
            </a:r>
            <a:r>
              <a:rPr lang="en-US" dirty="0" err="1" smtClean="0"/>
              <a:t>etajare</a:t>
            </a:r>
            <a:r>
              <a:rPr lang="en-US" dirty="0" smtClean="0"/>
              <a:t> a </a:t>
            </a:r>
            <a:r>
              <a:rPr lang="en-US" dirty="0" err="1" smtClean="0"/>
              <a:t>vegetației</a:t>
            </a:r>
            <a:r>
              <a:rPr lang="en-US" dirty="0" smtClean="0"/>
              <a:t> </a:t>
            </a:r>
            <a:r>
              <a:rPr lang="en-US" dirty="0" err="1" smtClean="0"/>
              <a:t>și</a:t>
            </a:r>
            <a:r>
              <a:rPr lang="en-US" dirty="0" smtClean="0"/>
              <a:t> implicit un </a:t>
            </a:r>
            <a:r>
              <a:rPr lang="en-US" dirty="0" err="1" smtClean="0"/>
              <a:t>înveliș</a:t>
            </a:r>
            <a:r>
              <a:rPr lang="en-US" dirty="0" smtClean="0"/>
              <a:t> de sol zonal </a:t>
            </a:r>
            <a:r>
              <a:rPr lang="en-US" dirty="0" err="1" smtClean="0"/>
              <a:t>destul</a:t>
            </a:r>
            <a:r>
              <a:rPr lang="en-US" dirty="0" smtClean="0"/>
              <a:t> de </a:t>
            </a:r>
            <a:r>
              <a:rPr lang="en-US" dirty="0" err="1" smtClean="0"/>
              <a:t>variat</a:t>
            </a:r>
            <a:r>
              <a:rPr lang="en-US" dirty="0" smtClean="0"/>
              <a:t> </a:t>
            </a:r>
            <a:r>
              <a:rPr lang="en-US" dirty="0" err="1" smtClean="0"/>
              <a:t>și</a:t>
            </a:r>
            <a:r>
              <a:rPr lang="en-US" dirty="0" smtClean="0"/>
              <a:t> complex. </a:t>
            </a:r>
            <a:r>
              <a:rPr lang="en-US" dirty="0" err="1" smtClean="0"/>
              <a:t>Anumite</a:t>
            </a:r>
            <a:r>
              <a:rPr lang="en-US" dirty="0" smtClean="0"/>
              <a:t> </a:t>
            </a:r>
            <a:r>
              <a:rPr lang="en-US" dirty="0" err="1" smtClean="0"/>
              <a:t>condiții</a:t>
            </a:r>
            <a:r>
              <a:rPr lang="en-US" dirty="0" smtClean="0"/>
              <a:t> locale </a:t>
            </a:r>
            <a:r>
              <a:rPr lang="en-US" dirty="0" err="1" smtClean="0"/>
              <a:t>petrografice</a:t>
            </a:r>
            <a:r>
              <a:rPr lang="en-US" dirty="0" smtClean="0"/>
              <a:t> </a:t>
            </a:r>
            <a:r>
              <a:rPr lang="en-US" dirty="0" err="1" smtClean="0"/>
              <a:t>și</a:t>
            </a:r>
            <a:r>
              <a:rPr lang="en-US" dirty="0" smtClean="0"/>
              <a:t> de </a:t>
            </a:r>
            <a:r>
              <a:rPr lang="en-US" dirty="0" err="1" smtClean="0"/>
              <a:t>umiditate</a:t>
            </a:r>
            <a:r>
              <a:rPr lang="en-US" dirty="0" smtClean="0"/>
              <a:t> au </a:t>
            </a:r>
            <a:r>
              <a:rPr lang="en-US" dirty="0" err="1" smtClean="0"/>
              <a:t>dus</a:t>
            </a:r>
            <a:r>
              <a:rPr lang="en-US" dirty="0" smtClean="0"/>
              <a:t> </a:t>
            </a:r>
            <a:r>
              <a:rPr lang="en-US" dirty="0" err="1" smtClean="0"/>
              <a:t>și</a:t>
            </a:r>
            <a:r>
              <a:rPr lang="en-US" dirty="0" smtClean="0"/>
              <a:t> la </a:t>
            </a:r>
            <a:r>
              <a:rPr lang="en-US" dirty="0" err="1" smtClean="0"/>
              <a:t>formarea</a:t>
            </a:r>
            <a:r>
              <a:rPr lang="en-US" dirty="0" smtClean="0"/>
              <a:t> </a:t>
            </a:r>
            <a:r>
              <a:rPr lang="en-US" dirty="0" err="1" smtClean="0"/>
              <a:t>solurilor</a:t>
            </a:r>
            <a:r>
              <a:rPr lang="en-US" dirty="0" smtClean="0"/>
              <a:t> </a:t>
            </a:r>
            <a:r>
              <a:rPr lang="en-US" dirty="0" err="1" smtClean="0"/>
              <a:t>intrazonale</a:t>
            </a:r>
            <a:r>
              <a:rPr lang="en-US" dirty="0" smtClean="0"/>
              <a:t>.</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idx="1"/>
          </p:nvPr>
        </p:nvSpPr>
        <p:spPr>
          <a:xfrm>
            <a:off x="304800" y="228600"/>
            <a:ext cx="8686800" cy="6629400"/>
          </a:xfrm>
        </p:spPr>
        <p:txBody>
          <a:bodyPr>
            <a:normAutofit fontScale="62500" lnSpcReduction="20000"/>
          </a:bodyPr>
          <a:lstStyle/>
          <a:p>
            <a:pPr>
              <a:buFont typeface="Wingdings" pitchFamily="2" charset="2"/>
              <a:buChar char="v"/>
            </a:pPr>
            <a:r>
              <a:rPr lang="en-US" dirty="0" err="1" smtClean="0"/>
              <a:t>Solurile</a:t>
            </a:r>
            <a:r>
              <a:rPr lang="en-US" dirty="0" smtClean="0"/>
              <a:t> </a:t>
            </a:r>
            <a:r>
              <a:rPr lang="en-US" dirty="0" err="1" smtClean="0"/>
              <a:t>zonale</a:t>
            </a:r>
            <a:r>
              <a:rPr lang="en-US" dirty="0" smtClean="0"/>
              <a:t>, </a:t>
            </a:r>
            <a:r>
              <a:rPr lang="en-US" dirty="0" err="1" smtClean="0"/>
              <a:t>foarte</a:t>
            </a:r>
            <a:r>
              <a:rPr lang="en-US" dirty="0" smtClean="0"/>
              <a:t> </a:t>
            </a:r>
            <a:r>
              <a:rPr lang="en-US" dirty="0" err="1" smtClean="0"/>
              <a:t>răspândite</a:t>
            </a:r>
            <a:r>
              <a:rPr lang="en-US" dirty="0" smtClean="0"/>
              <a:t> </a:t>
            </a:r>
            <a:r>
              <a:rPr lang="en-US" dirty="0" err="1" smtClean="0"/>
              <a:t>în</a:t>
            </a:r>
            <a:r>
              <a:rPr lang="en-US" dirty="0" smtClean="0"/>
              <a:t> </a:t>
            </a:r>
            <a:r>
              <a:rPr lang="en-US" dirty="0" err="1" smtClean="0"/>
              <a:t>regiunea</a:t>
            </a:r>
            <a:r>
              <a:rPr lang="en-US" dirty="0" smtClean="0"/>
              <a:t> </a:t>
            </a:r>
            <a:r>
              <a:rPr lang="en-US" dirty="0" err="1" smtClean="0"/>
              <a:t>muntoasă</a:t>
            </a:r>
            <a:r>
              <a:rPr lang="en-US" dirty="0" smtClean="0"/>
              <a:t>, </a:t>
            </a:r>
            <a:r>
              <a:rPr lang="en-US" dirty="0" err="1" smtClean="0"/>
              <a:t>sunt</a:t>
            </a:r>
            <a:r>
              <a:rPr lang="en-US" dirty="0" smtClean="0"/>
              <a:t> </a:t>
            </a:r>
            <a:r>
              <a:rPr lang="en-US" dirty="0" err="1" smtClean="0"/>
              <a:t>reprezentate</a:t>
            </a:r>
            <a:r>
              <a:rPr lang="en-US" dirty="0" smtClean="0"/>
              <a:t> </a:t>
            </a:r>
            <a:r>
              <a:rPr lang="en-US" dirty="0" err="1" smtClean="0"/>
              <a:t>prin</a:t>
            </a:r>
            <a:r>
              <a:rPr lang="en-US" dirty="0" smtClean="0"/>
              <a:t> </a:t>
            </a:r>
            <a:r>
              <a:rPr lang="en-US" dirty="0" err="1" smtClean="0"/>
              <a:t>podzoluri</a:t>
            </a:r>
            <a:r>
              <a:rPr lang="en-US" dirty="0" smtClean="0"/>
              <a:t> </a:t>
            </a:r>
            <a:r>
              <a:rPr lang="en-US" dirty="0" err="1" smtClean="0"/>
              <a:t>humico-feriiluviale</a:t>
            </a:r>
            <a:r>
              <a:rPr lang="en-US" dirty="0" smtClean="0"/>
              <a:t> </a:t>
            </a:r>
            <a:r>
              <a:rPr lang="en-US" dirty="0" err="1" smtClean="0"/>
              <a:t>și</a:t>
            </a:r>
            <a:r>
              <a:rPr lang="en-US" dirty="0" smtClean="0"/>
              <a:t> </a:t>
            </a:r>
            <a:r>
              <a:rPr lang="en-US" dirty="0" err="1" smtClean="0"/>
              <a:t>soluri</a:t>
            </a:r>
            <a:r>
              <a:rPr lang="en-US" dirty="0" smtClean="0"/>
              <a:t> </a:t>
            </a:r>
            <a:r>
              <a:rPr lang="en-US" dirty="0" err="1" smtClean="0"/>
              <a:t>podzolice</a:t>
            </a:r>
            <a:r>
              <a:rPr lang="en-US" dirty="0" smtClean="0"/>
              <a:t> </a:t>
            </a:r>
            <a:r>
              <a:rPr lang="en-US" dirty="0" err="1" smtClean="0"/>
              <a:t>brune</a:t>
            </a:r>
            <a:r>
              <a:rPr lang="en-US" dirty="0" smtClean="0"/>
              <a:t> </a:t>
            </a:r>
            <a:r>
              <a:rPr lang="en-US" dirty="0" err="1" smtClean="0"/>
              <a:t>feriiluviale</a:t>
            </a:r>
            <a:r>
              <a:rPr lang="en-US" dirty="0" smtClean="0"/>
              <a:t>. </a:t>
            </a:r>
            <a:r>
              <a:rPr lang="en-US" dirty="0" err="1" smtClean="0"/>
              <a:t>Ele</a:t>
            </a:r>
            <a:r>
              <a:rPr lang="en-US" dirty="0" smtClean="0"/>
              <a:t> </a:t>
            </a:r>
            <a:r>
              <a:rPr lang="en-US" dirty="0" err="1" smtClean="0"/>
              <a:t>apar</a:t>
            </a:r>
            <a:r>
              <a:rPr lang="en-US" dirty="0" smtClean="0"/>
              <a:t> </a:t>
            </a:r>
            <a:r>
              <a:rPr lang="en-US" dirty="0" err="1" smtClean="0"/>
              <a:t>în</a:t>
            </a:r>
            <a:r>
              <a:rPr lang="en-US" dirty="0" smtClean="0"/>
              <a:t> areal de </a:t>
            </a:r>
            <a:r>
              <a:rPr lang="en-US" dirty="0" err="1" smtClean="0"/>
              <a:t>pajiști</a:t>
            </a:r>
            <a:r>
              <a:rPr lang="en-US" dirty="0" smtClean="0"/>
              <a:t> la </a:t>
            </a:r>
            <a:r>
              <a:rPr lang="en-US" dirty="0" err="1" smtClean="0"/>
              <a:t>peste</a:t>
            </a:r>
            <a:r>
              <a:rPr lang="en-US" dirty="0" smtClean="0"/>
              <a:t> 1700 m </a:t>
            </a:r>
            <a:r>
              <a:rPr lang="en-US" dirty="0" err="1" smtClean="0"/>
              <a:t>altitudine</a:t>
            </a:r>
            <a:r>
              <a:rPr lang="en-US" dirty="0" smtClean="0"/>
              <a:t>, </a:t>
            </a:r>
            <a:r>
              <a:rPr lang="en-US" dirty="0" err="1" smtClean="0"/>
              <a:t>în</a:t>
            </a:r>
            <a:r>
              <a:rPr lang="en-US" dirty="0" smtClean="0"/>
              <a:t> </a:t>
            </a:r>
            <a:r>
              <a:rPr lang="en-US" dirty="0" err="1" smtClean="0"/>
              <a:t>jurul</a:t>
            </a:r>
            <a:r>
              <a:rPr lang="en-US" dirty="0" smtClean="0"/>
              <a:t> </a:t>
            </a:r>
            <a:r>
              <a:rPr lang="en-US" dirty="0" err="1" smtClean="0"/>
              <a:t>celor</a:t>
            </a:r>
            <a:r>
              <a:rPr lang="en-US" dirty="0" smtClean="0"/>
              <a:t> </a:t>
            </a:r>
            <a:r>
              <a:rPr lang="en-US" dirty="0" err="1" smtClean="0"/>
              <a:t>mai</a:t>
            </a:r>
            <a:r>
              <a:rPr lang="en-US" dirty="0" smtClean="0"/>
              <a:t> </a:t>
            </a:r>
            <a:r>
              <a:rPr lang="en-US" dirty="0" err="1" smtClean="0"/>
              <a:t>mari</a:t>
            </a:r>
            <a:r>
              <a:rPr lang="en-US" dirty="0" smtClean="0"/>
              <a:t> </a:t>
            </a:r>
            <a:r>
              <a:rPr lang="en-US" dirty="0" err="1" smtClean="0"/>
              <a:t>înălțimi</a:t>
            </a:r>
            <a:r>
              <a:rPr lang="en-US" dirty="0" smtClean="0"/>
              <a:t> ale </a:t>
            </a:r>
            <a:r>
              <a:rPr lang="en-US" dirty="0" err="1" smtClean="0"/>
              <a:t>Munților</a:t>
            </a:r>
            <a:r>
              <a:rPr lang="en-US" dirty="0" smtClean="0"/>
              <a:t> </a:t>
            </a:r>
            <a:r>
              <a:rPr lang="en-US" dirty="0" err="1" smtClean="0"/>
              <a:t>Godeanu</a:t>
            </a:r>
            <a:r>
              <a:rPr lang="en-US" dirty="0" smtClean="0"/>
              <a:t>, </a:t>
            </a:r>
            <a:r>
              <a:rPr lang="en-US" dirty="0" err="1" smtClean="0"/>
              <a:t>Cernei</a:t>
            </a:r>
            <a:r>
              <a:rPr lang="en-US" dirty="0" smtClean="0"/>
              <a:t>, </a:t>
            </a:r>
            <a:r>
              <a:rPr lang="en-US" dirty="0" err="1" smtClean="0"/>
              <a:t>Țarcu</a:t>
            </a:r>
            <a:r>
              <a:rPr lang="en-US" dirty="0" smtClean="0"/>
              <a:t> </a:t>
            </a:r>
            <a:r>
              <a:rPr lang="en-US" dirty="0" err="1" smtClean="0"/>
              <a:t>si</a:t>
            </a:r>
            <a:r>
              <a:rPr lang="en-US" dirty="0" smtClean="0"/>
              <a:t> </a:t>
            </a:r>
            <a:r>
              <a:rPr lang="en-US" dirty="0" err="1" smtClean="0"/>
              <a:t>Muntele</a:t>
            </a:r>
            <a:r>
              <a:rPr lang="en-US" dirty="0" smtClean="0"/>
              <a:t> Mic. </a:t>
            </a:r>
            <a:r>
              <a:rPr lang="en-US" dirty="0" err="1" smtClean="0"/>
              <a:t>Solul</a:t>
            </a:r>
            <a:r>
              <a:rPr lang="en-US" dirty="0" smtClean="0"/>
              <a:t> </a:t>
            </a:r>
            <a:r>
              <a:rPr lang="en-US" dirty="0" err="1" smtClean="0"/>
              <a:t>este</a:t>
            </a:r>
            <a:r>
              <a:rPr lang="en-US" dirty="0" smtClean="0"/>
              <a:t> format </a:t>
            </a:r>
            <a:r>
              <a:rPr lang="en-US" dirty="0" err="1" smtClean="0"/>
              <a:t>dintr</a:t>
            </a:r>
            <a:r>
              <a:rPr lang="en-US" dirty="0" smtClean="0"/>
              <a:t>-un </a:t>
            </a:r>
            <a:r>
              <a:rPr lang="en-US" dirty="0" err="1" smtClean="0"/>
              <a:t>orizont</a:t>
            </a:r>
            <a:r>
              <a:rPr lang="en-US" dirty="0" smtClean="0"/>
              <a:t> </a:t>
            </a:r>
            <a:r>
              <a:rPr lang="en-US" dirty="0" err="1" smtClean="0"/>
              <a:t>subțire</a:t>
            </a:r>
            <a:r>
              <a:rPr lang="en-US" dirty="0" smtClean="0"/>
              <a:t>, </a:t>
            </a:r>
            <a:r>
              <a:rPr lang="en-US" dirty="0" err="1" smtClean="0"/>
              <a:t>bogat</a:t>
            </a:r>
            <a:r>
              <a:rPr lang="en-US" dirty="0" smtClean="0"/>
              <a:t> </a:t>
            </a:r>
            <a:r>
              <a:rPr lang="en-US" dirty="0" err="1" smtClean="0"/>
              <a:t>în</a:t>
            </a:r>
            <a:r>
              <a:rPr lang="en-US" dirty="0" smtClean="0"/>
              <a:t> </a:t>
            </a:r>
            <a:r>
              <a:rPr lang="en-US" dirty="0" err="1" smtClean="0"/>
              <a:t>substanțe</a:t>
            </a:r>
            <a:r>
              <a:rPr lang="en-US" dirty="0" smtClean="0"/>
              <a:t> </a:t>
            </a:r>
            <a:r>
              <a:rPr lang="en-US" dirty="0" err="1" smtClean="0"/>
              <a:t>organice</a:t>
            </a:r>
            <a:r>
              <a:rPr lang="en-US" dirty="0" smtClean="0"/>
              <a:t> slab </a:t>
            </a:r>
            <a:r>
              <a:rPr lang="en-US" dirty="0" err="1" smtClean="0"/>
              <a:t>descompuse</a:t>
            </a:r>
            <a:r>
              <a:rPr lang="en-US" dirty="0" smtClean="0"/>
              <a:t> care se </a:t>
            </a:r>
            <a:r>
              <a:rPr lang="en-US" dirty="0" err="1" smtClean="0"/>
              <a:t>diminuează</a:t>
            </a:r>
            <a:r>
              <a:rPr lang="en-US" dirty="0" smtClean="0"/>
              <a:t> </a:t>
            </a:r>
            <a:r>
              <a:rPr lang="en-US" dirty="0" err="1" smtClean="0"/>
              <a:t>repede</a:t>
            </a:r>
            <a:r>
              <a:rPr lang="en-US" dirty="0" smtClean="0"/>
              <a:t> </a:t>
            </a:r>
            <a:r>
              <a:rPr lang="en-US" dirty="0" err="1" smtClean="0"/>
              <a:t>spre</a:t>
            </a:r>
            <a:r>
              <a:rPr lang="en-US" dirty="0" smtClean="0"/>
              <a:t> </a:t>
            </a:r>
            <a:r>
              <a:rPr lang="en-US" dirty="0" err="1" smtClean="0"/>
              <a:t>bază</a:t>
            </a:r>
            <a:r>
              <a:rPr lang="en-US" dirty="0" smtClean="0"/>
              <a:t>, </a:t>
            </a:r>
            <a:r>
              <a:rPr lang="en-US" dirty="0" err="1" smtClean="0"/>
              <a:t>unde</a:t>
            </a:r>
            <a:r>
              <a:rPr lang="en-US" dirty="0" smtClean="0"/>
              <a:t> </a:t>
            </a:r>
            <a:r>
              <a:rPr lang="en-US" dirty="0" err="1" smtClean="0"/>
              <a:t>predomină</a:t>
            </a:r>
            <a:r>
              <a:rPr lang="en-US" dirty="0" smtClean="0"/>
              <a:t> </a:t>
            </a:r>
            <a:r>
              <a:rPr lang="en-US" dirty="0" err="1" smtClean="0"/>
              <a:t>materialele</a:t>
            </a:r>
            <a:r>
              <a:rPr lang="en-US" dirty="0" smtClean="0"/>
              <a:t> </a:t>
            </a:r>
            <a:r>
              <a:rPr lang="en-US" dirty="0" err="1" smtClean="0"/>
              <a:t>provenite</a:t>
            </a:r>
            <a:r>
              <a:rPr lang="en-US" dirty="0" smtClean="0"/>
              <a:t> din </a:t>
            </a:r>
            <a:r>
              <a:rPr lang="en-US" dirty="0" err="1" smtClean="0"/>
              <a:t>roca</a:t>
            </a:r>
            <a:r>
              <a:rPr lang="en-US" dirty="0" smtClean="0"/>
              <a:t> </a:t>
            </a:r>
            <a:r>
              <a:rPr lang="en-US" dirty="0" err="1" smtClean="0"/>
              <a:t>mamă</a:t>
            </a:r>
            <a:r>
              <a:rPr lang="en-US" dirty="0" smtClean="0"/>
              <a:t>. </a:t>
            </a:r>
            <a:r>
              <a:rPr lang="en-US" dirty="0" err="1" smtClean="0"/>
              <a:t>Pe</a:t>
            </a:r>
            <a:r>
              <a:rPr lang="en-US" dirty="0" smtClean="0"/>
              <a:t> </a:t>
            </a:r>
            <a:r>
              <a:rPr lang="en-US" dirty="0" err="1" smtClean="0"/>
              <a:t>culmile</a:t>
            </a:r>
            <a:r>
              <a:rPr lang="en-US" dirty="0" smtClean="0"/>
              <a:t> care </a:t>
            </a:r>
            <a:r>
              <a:rPr lang="en-US" dirty="0" err="1" smtClean="0"/>
              <a:t>pornesc</a:t>
            </a:r>
            <a:r>
              <a:rPr lang="en-US" dirty="0" smtClean="0"/>
              <a:t> din </a:t>
            </a:r>
            <a:r>
              <a:rPr lang="en-US" dirty="0" err="1" smtClean="0"/>
              <a:t>vârfurile</a:t>
            </a:r>
            <a:r>
              <a:rPr lang="en-US" dirty="0" smtClean="0"/>
              <a:t> </a:t>
            </a:r>
            <a:r>
              <a:rPr lang="en-US" dirty="0" err="1" smtClean="0"/>
              <a:t>Țarcu</a:t>
            </a:r>
            <a:r>
              <a:rPr lang="en-US" dirty="0" smtClean="0"/>
              <a:t> cu </a:t>
            </a:r>
            <a:r>
              <a:rPr lang="en-US" dirty="0" err="1" smtClean="0"/>
              <a:t>Pietrii</a:t>
            </a:r>
            <a:r>
              <a:rPr lang="en-US" dirty="0" smtClean="0"/>
              <a:t>, </a:t>
            </a:r>
            <a:r>
              <a:rPr lang="en-US" dirty="0" err="1" smtClean="0"/>
              <a:t>precum</a:t>
            </a:r>
            <a:r>
              <a:rPr lang="en-US" dirty="0" smtClean="0"/>
              <a:t> </a:t>
            </a:r>
            <a:r>
              <a:rPr lang="en-US" dirty="0" err="1" smtClean="0"/>
              <a:t>și</a:t>
            </a:r>
            <a:r>
              <a:rPr lang="en-US" dirty="0" smtClean="0"/>
              <a:t> </a:t>
            </a:r>
            <a:r>
              <a:rPr lang="en-US" dirty="0" err="1" smtClean="0"/>
              <a:t>pe</a:t>
            </a:r>
            <a:r>
              <a:rPr lang="en-US" dirty="0" smtClean="0"/>
              <a:t> </a:t>
            </a:r>
            <a:r>
              <a:rPr lang="en-US" dirty="0" err="1" smtClean="0"/>
              <a:t>înălțimile</a:t>
            </a:r>
            <a:r>
              <a:rPr lang="en-US" dirty="0" smtClean="0"/>
              <a:t> </a:t>
            </a:r>
            <a:r>
              <a:rPr lang="en-US" dirty="0" err="1" smtClean="0"/>
              <a:t>cele</a:t>
            </a:r>
            <a:r>
              <a:rPr lang="en-US" dirty="0" smtClean="0"/>
              <a:t> </a:t>
            </a:r>
            <a:r>
              <a:rPr lang="en-US" dirty="0" err="1" smtClean="0"/>
              <a:t>mai</a:t>
            </a:r>
            <a:r>
              <a:rPr lang="en-US" dirty="0" smtClean="0"/>
              <a:t> </a:t>
            </a:r>
            <a:r>
              <a:rPr lang="en-US" dirty="0" err="1" smtClean="0"/>
              <a:t>mari</a:t>
            </a:r>
            <a:r>
              <a:rPr lang="en-US" dirty="0" smtClean="0"/>
              <a:t> din </a:t>
            </a:r>
            <a:r>
              <a:rPr lang="en-US" dirty="0" err="1" smtClean="0"/>
              <a:t>Munții</a:t>
            </a:r>
            <a:r>
              <a:rPr lang="en-US" dirty="0" smtClean="0"/>
              <a:t> </a:t>
            </a:r>
            <a:r>
              <a:rPr lang="en-US" dirty="0" err="1" smtClean="0"/>
              <a:t>Almăjului</a:t>
            </a:r>
            <a:r>
              <a:rPr lang="en-US" dirty="0" smtClean="0"/>
              <a:t> se </a:t>
            </a:r>
            <a:r>
              <a:rPr lang="en-US" dirty="0" err="1" smtClean="0"/>
              <a:t>află</a:t>
            </a:r>
            <a:r>
              <a:rPr lang="en-US" dirty="0" smtClean="0"/>
              <a:t> </a:t>
            </a:r>
            <a:r>
              <a:rPr lang="en-US" dirty="0" err="1" smtClean="0"/>
              <a:t>soluri</a:t>
            </a:r>
            <a:r>
              <a:rPr lang="en-US" dirty="0" smtClean="0"/>
              <a:t> </a:t>
            </a:r>
            <a:r>
              <a:rPr lang="en-US" dirty="0" err="1" smtClean="0"/>
              <a:t>brune</a:t>
            </a:r>
            <a:r>
              <a:rPr lang="en-US" dirty="0" smtClean="0"/>
              <a:t>, </a:t>
            </a:r>
            <a:r>
              <a:rPr lang="en-US" dirty="0" err="1" smtClean="0"/>
              <a:t>podzolice</a:t>
            </a:r>
            <a:r>
              <a:rPr lang="en-US" dirty="0" smtClean="0"/>
              <a:t> </a:t>
            </a:r>
            <a:r>
              <a:rPr lang="en-US" dirty="0" err="1" smtClean="0"/>
              <a:t>feriiluviale</a:t>
            </a:r>
            <a:r>
              <a:rPr lang="en-US" dirty="0" smtClean="0"/>
              <a:t>, care </a:t>
            </a:r>
            <a:r>
              <a:rPr lang="en-US" dirty="0" err="1" smtClean="0"/>
              <a:t>coboară</a:t>
            </a:r>
            <a:r>
              <a:rPr lang="en-US" dirty="0" smtClean="0"/>
              <a:t> </a:t>
            </a:r>
            <a:r>
              <a:rPr lang="en-US" dirty="0" err="1" smtClean="0"/>
              <a:t>până</a:t>
            </a:r>
            <a:r>
              <a:rPr lang="en-US" dirty="0" smtClean="0"/>
              <a:t> la </a:t>
            </a:r>
            <a:r>
              <a:rPr lang="en-US" dirty="0" err="1" smtClean="0"/>
              <a:t>aproape</a:t>
            </a:r>
            <a:r>
              <a:rPr lang="en-US" dirty="0" smtClean="0"/>
              <a:t> 800 m </a:t>
            </a:r>
            <a:r>
              <a:rPr lang="en-US" dirty="0" err="1" smtClean="0"/>
              <a:t>înălțime</a:t>
            </a:r>
            <a:r>
              <a:rPr lang="en-US" dirty="0" smtClean="0"/>
              <a:t>.</a:t>
            </a:r>
          </a:p>
          <a:p>
            <a:pPr>
              <a:buFont typeface="Wingdings" pitchFamily="2" charset="2"/>
              <a:buChar char="v"/>
            </a:pPr>
            <a:endParaRPr lang="en-US" dirty="0" smtClean="0"/>
          </a:p>
          <a:p>
            <a:pPr>
              <a:buFont typeface="Wingdings" pitchFamily="2" charset="2"/>
              <a:buChar char="v"/>
            </a:pPr>
            <a:r>
              <a:rPr lang="en-US" dirty="0" err="1" smtClean="0"/>
              <a:t>Alături</a:t>
            </a:r>
            <a:r>
              <a:rPr lang="en-US" dirty="0" smtClean="0"/>
              <a:t> de </a:t>
            </a:r>
            <a:r>
              <a:rPr lang="en-US" dirty="0" err="1" smtClean="0"/>
              <a:t>aceste</a:t>
            </a:r>
            <a:r>
              <a:rPr lang="en-US" dirty="0" smtClean="0"/>
              <a:t> </a:t>
            </a:r>
            <a:r>
              <a:rPr lang="en-US" dirty="0" err="1" smtClean="0"/>
              <a:t>soluri</a:t>
            </a:r>
            <a:r>
              <a:rPr lang="en-US" dirty="0" smtClean="0"/>
              <a:t>, </a:t>
            </a:r>
            <a:r>
              <a:rPr lang="en-US" dirty="0" err="1" smtClean="0"/>
              <a:t>dar</a:t>
            </a:r>
            <a:r>
              <a:rPr lang="en-US" dirty="0" smtClean="0"/>
              <a:t> </a:t>
            </a:r>
            <a:r>
              <a:rPr lang="en-US" dirty="0" err="1" smtClean="0"/>
              <a:t>ocupând</a:t>
            </a:r>
            <a:r>
              <a:rPr lang="en-US" dirty="0" smtClean="0"/>
              <a:t> </a:t>
            </a:r>
            <a:r>
              <a:rPr lang="en-US" dirty="0" err="1" smtClean="0"/>
              <a:t>areale</a:t>
            </a:r>
            <a:r>
              <a:rPr lang="en-US" dirty="0" smtClean="0"/>
              <a:t> </a:t>
            </a:r>
            <a:r>
              <a:rPr lang="en-US" dirty="0" err="1" smtClean="0"/>
              <a:t>restrânse</a:t>
            </a:r>
            <a:r>
              <a:rPr lang="en-US" dirty="0" smtClean="0"/>
              <a:t> </a:t>
            </a:r>
            <a:r>
              <a:rPr lang="en-US" dirty="0" err="1" smtClean="0"/>
              <a:t>în</a:t>
            </a:r>
            <a:r>
              <a:rPr lang="en-US" dirty="0" smtClean="0"/>
              <a:t> </a:t>
            </a:r>
            <a:r>
              <a:rPr lang="en-US" dirty="0" err="1" smtClean="0"/>
              <a:t>regiunea</a:t>
            </a:r>
            <a:r>
              <a:rPr lang="en-US" dirty="0" smtClean="0"/>
              <a:t> </a:t>
            </a:r>
            <a:r>
              <a:rPr lang="en-US" dirty="0" err="1" smtClean="0"/>
              <a:t>vârfurilor</a:t>
            </a:r>
            <a:r>
              <a:rPr lang="en-US" dirty="0" smtClean="0"/>
              <a:t> </a:t>
            </a:r>
            <a:r>
              <a:rPr lang="en-US" dirty="0" err="1" smtClean="0"/>
              <a:t>Țarcu</a:t>
            </a:r>
            <a:r>
              <a:rPr lang="en-US" dirty="0" smtClean="0"/>
              <a:t> </a:t>
            </a:r>
            <a:r>
              <a:rPr lang="en-US" dirty="0" err="1" smtClean="0"/>
              <a:t>și</a:t>
            </a:r>
            <a:r>
              <a:rPr lang="en-US" dirty="0" smtClean="0"/>
              <a:t> </a:t>
            </a:r>
            <a:r>
              <a:rPr lang="en-US" dirty="0" err="1" smtClean="0"/>
              <a:t>Baldoveni</a:t>
            </a:r>
            <a:r>
              <a:rPr lang="en-US" dirty="0" smtClean="0"/>
              <a:t> (</a:t>
            </a:r>
            <a:r>
              <a:rPr lang="en-US" dirty="0" err="1" smtClean="0"/>
              <a:t>Munții</a:t>
            </a:r>
            <a:r>
              <a:rPr lang="en-US" dirty="0" smtClean="0"/>
              <a:t> </a:t>
            </a:r>
            <a:r>
              <a:rPr lang="en-US" dirty="0" err="1" smtClean="0"/>
              <a:t>Cernei</a:t>
            </a:r>
            <a:r>
              <a:rPr lang="en-US" dirty="0" smtClean="0"/>
              <a:t>), se </a:t>
            </a:r>
            <a:r>
              <a:rPr lang="en-US" dirty="0" err="1" smtClean="0"/>
              <a:t>află</a:t>
            </a:r>
            <a:r>
              <a:rPr lang="en-US" dirty="0" smtClean="0"/>
              <a:t> </a:t>
            </a:r>
            <a:r>
              <a:rPr lang="en-US" dirty="0" err="1" smtClean="0"/>
              <a:t>soluri</a:t>
            </a:r>
            <a:r>
              <a:rPr lang="en-US" dirty="0" smtClean="0"/>
              <a:t> </a:t>
            </a:r>
            <a:r>
              <a:rPr lang="en-US" dirty="0" err="1" smtClean="0"/>
              <a:t>brune</a:t>
            </a:r>
            <a:r>
              <a:rPr lang="en-US" dirty="0" smtClean="0"/>
              <a:t> </a:t>
            </a:r>
            <a:r>
              <a:rPr lang="en-US" dirty="0" err="1" smtClean="0"/>
              <a:t>acide</a:t>
            </a:r>
            <a:r>
              <a:rPr lang="en-US" dirty="0" smtClean="0"/>
              <a:t>, subalpine, </a:t>
            </a:r>
            <a:r>
              <a:rPr lang="en-US" dirty="0" err="1" smtClean="0"/>
              <a:t>podzoluri</a:t>
            </a:r>
            <a:r>
              <a:rPr lang="en-US" dirty="0" smtClean="0"/>
              <a:t> </a:t>
            </a:r>
            <a:r>
              <a:rPr lang="en-US" dirty="0" err="1" smtClean="0"/>
              <a:t>humico-feriiluvile</a:t>
            </a:r>
            <a:r>
              <a:rPr lang="en-US" dirty="0" smtClean="0"/>
              <a:t> </a:t>
            </a:r>
            <a:r>
              <a:rPr lang="en-US" dirty="0" err="1" smtClean="0"/>
              <a:t>și</a:t>
            </a:r>
            <a:r>
              <a:rPr lang="en-US" dirty="0" smtClean="0"/>
              <a:t> </a:t>
            </a:r>
            <a:r>
              <a:rPr lang="en-US" dirty="0" err="1" smtClean="0"/>
              <a:t>soluri</a:t>
            </a:r>
            <a:r>
              <a:rPr lang="en-US" dirty="0" smtClean="0"/>
              <a:t> </a:t>
            </a:r>
            <a:r>
              <a:rPr lang="en-US" dirty="0" err="1" smtClean="0"/>
              <a:t>brune</a:t>
            </a:r>
            <a:r>
              <a:rPr lang="en-US" dirty="0" smtClean="0"/>
              <a:t> </a:t>
            </a:r>
            <a:r>
              <a:rPr lang="en-US" dirty="0" err="1" smtClean="0"/>
              <a:t>podzolice</a:t>
            </a:r>
            <a:r>
              <a:rPr lang="en-US" dirty="0" smtClean="0"/>
              <a:t> </a:t>
            </a:r>
            <a:r>
              <a:rPr lang="en-US" dirty="0" err="1" smtClean="0"/>
              <a:t>feriiluviale</a:t>
            </a:r>
            <a:r>
              <a:rPr lang="en-US" dirty="0" smtClean="0"/>
              <a:t>, </a:t>
            </a:r>
            <a:r>
              <a:rPr lang="en-US" dirty="0" err="1" smtClean="0"/>
              <a:t>precum</a:t>
            </a:r>
            <a:r>
              <a:rPr lang="en-US" dirty="0" smtClean="0"/>
              <a:t> </a:t>
            </a:r>
            <a:r>
              <a:rPr lang="en-US" dirty="0" err="1" smtClean="0"/>
              <a:t>și</a:t>
            </a:r>
            <a:r>
              <a:rPr lang="en-US" dirty="0" smtClean="0"/>
              <a:t> </a:t>
            </a:r>
            <a:r>
              <a:rPr lang="en-US" dirty="0" err="1" smtClean="0"/>
              <a:t>areale</a:t>
            </a:r>
            <a:r>
              <a:rPr lang="en-US" dirty="0" smtClean="0"/>
              <a:t> cu </a:t>
            </a:r>
            <a:r>
              <a:rPr lang="en-US" dirty="0" err="1" smtClean="0"/>
              <a:t>soluri</a:t>
            </a:r>
            <a:r>
              <a:rPr lang="en-US" dirty="0" smtClean="0"/>
              <a:t> </a:t>
            </a:r>
            <a:r>
              <a:rPr lang="en-US" dirty="0" err="1" smtClean="0"/>
              <a:t>brune</a:t>
            </a:r>
            <a:r>
              <a:rPr lang="en-US" dirty="0" smtClean="0"/>
              <a:t> </a:t>
            </a:r>
            <a:r>
              <a:rPr lang="en-US" dirty="0" err="1" smtClean="0"/>
              <a:t>acide</a:t>
            </a:r>
            <a:r>
              <a:rPr lang="en-US" dirty="0" smtClean="0"/>
              <a:t> </a:t>
            </a:r>
            <a:r>
              <a:rPr lang="en-US" dirty="0" err="1" smtClean="0"/>
              <a:t>și</a:t>
            </a:r>
            <a:r>
              <a:rPr lang="en-US" dirty="0" smtClean="0"/>
              <a:t> </a:t>
            </a:r>
            <a:r>
              <a:rPr lang="en-US" dirty="0" err="1" smtClean="0"/>
              <a:t>soluri</a:t>
            </a:r>
            <a:r>
              <a:rPr lang="en-US" dirty="0" smtClean="0"/>
              <a:t> </a:t>
            </a:r>
            <a:r>
              <a:rPr lang="en-US" dirty="0" err="1" smtClean="0"/>
              <a:t>brune</a:t>
            </a:r>
            <a:r>
              <a:rPr lang="en-US" dirty="0" smtClean="0"/>
              <a:t> </a:t>
            </a:r>
            <a:r>
              <a:rPr lang="en-US" dirty="0" err="1" smtClean="0"/>
              <a:t>podzolice</a:t>
            </a:r>
            <a:r>
              <a:rPr lang="en-US" dirty="0" smtClean="0"/>
              <a:t> </a:t>
            </a:r>
            <a:r>
              <a:rPr lang="en-US" dirty="0" err="1" smtClean="0"/>
              <a:t>feriiluviale</a:t>
            </a:r>
            <a:r>
              <a:rPr lang="en-US" dirty="0" smtClean="0"/>
              <a:t>. </a:t>
            </a:r>
            <a:r>
              <a:rPr lang="en-US" dirty="0" err="1" smtClean="0"/>
              <a:t>Ultima</a:t>
            </a:r>
            <a:r>
              <a:rPr lang="en-US" dirty="0" smtClean="0"/>
              <a:t> </a:t>
            </a:r>
            <a:r>
              <a:rPr lang="en-US" dirty="0" err="1" smtClean="0"/>
              <a:t>categorie</a:t>
            </a:r>
            <a:r>
              <a:rPr lang="en-US" dirty="0" smtClean="0"/>
              <a:t> de </a:t>
            </a:r>
            <a:r>
              <a:rPr lang="en-US" dirty="0" err="1" smtClean="0"/>
              <a:t>soluri</a:t>
            </a:r>
            <a:r>
              <a:rPr lang="en-US" dirty="0" smtClean="0"/>
              <a:t> </a:t>
            </a:r>
            <a:r>
              <a:rPr lang="en-US" dirty="0" err="1" smtClean="0"/>
              <a:t>este</a:t>
            </a:r>
            <a:r>
              <a:rPr lang="en-US" dirty="0" smtClean="0"/>
              <a:t> </a:t>
            </a:r>
            <a:r>
              <a:rPr lang="en-US" dirty="0" err="1" smtClean="0"/>
              <a:t>prezentă</a:t>
            </a:r>
            <a:r>
              <a:rPr lang="en-US" dirty="0" smtClean="0"/>
              <a:t> </a:t>
            </a:r>
            <a:r>
              <a:rPr lang="en-US" dirty="0" err="1" smtClean="0"/>
              <a:t>în</a:t>
            </a:r>
            <a:r>
              <a:rPr lang="en-US" dirty="0" smtClean="0"/>
              <a:t> </a:t>
            </a:r>
            <a:r>
              <a:rPr lang="en-US" dirty="0" err="1" smtClean="0"/>
              <a:t>zona</a:t>
            </a:r>
            <a:r>
              <a:rPr lang="en-US" dirty="0" smtClean="0"/>
              <a:t> </a:t>
            </a:r>
            <a:r>
              <a:rPr lang="en-US" dirty="0" err="1" smtClean="0"/>
              <a:t>vârfului</a:t>
            </a:r>
            <a:r>
              <a:rPr lang="en-US" dirty="0" smtClean="0"/>
              <a:t> Piatra </a:t>
            </a:r>
            <a:r>
              <a:rPr lang="en-US" dirty="0" err="1" smtClean="0"/>
              <a:t>Nedeii</a:t>
            </a:r>
            <a:r>
              <a:rPr lang="en-US" dirty="0" smtClean="0"/>
              <a:t> din </a:t>
            </a:r>
            <a:r>
              <a:rPr lang="en-US" dirty="0" err="1" smtClean="0"/>
              <a:t>Munții</a:t>
            </a:r>
            <a:r>
              <a:rPr lang="en-US" dirty="0" smtClean="0"/>
              <a:t> </a:t>
            </a:r>
            <a:r>
              <a:rPr lang="en-US" dirty="0" err="1" smtClean="0"/>
              <a:t>Semenic</a:t>
            </a:r>
            <a:r>
              <a:rPr lang="en-US" dirty="0" smtClean="0"/>
              <a:t> </a:t>
            </a:r>
            <a:r>
              <a:rPr lang="en-US" dirty="0" err="1" smtClean="0"/>
              <a:t>și</a:t>
            </a:r>
            <a:r>
              <a:rPr lang="en-US" dirty="0" smtClean="0"/>
              <a:t> </a:t>
            </a:r>
            <a:r>
              <a:rPr lang="en-US" dirty="0" err="1" smtClean="0"/>
              <a:t>în</a:t>
            </a:r>
            <a:r>
              <a:rPr lang="en-US" dirty="0" smtClean="0"/>
              <a:t> </a:t>
            </a:r>
            <a:r>
              <a:rPr lang="en-US" dirty="0" err="1" smtClean="0"/>
              <a:t>zona</a:t>
            </a:r>
            <a:r>
              <a:rPr lang="en-US" dirty="0" smtClean="0"/>
              <a:t> </a:t>
            </a:r>
            <a:r>
              <a:rPr lang="en-US" dirty="0" err="1" smtClean="0"/>
              <a:t>vârfului</a:t>
            </a:r>
            <a:r>
              <a:rPr lang="en-US" dirty="0" smtClean="0"/>
              <a:t> </a:t>
            </a:r>
            <a:r>
              <a:rPr lang="en-US" dirty="0" err="1" smtClean="0"/>
              <a:t>Padeș</a:t>
            </a:r>
            <a:r>
              <a:rPr lang="en-US" dirty="0" smtClean="0"/>
              <a:t> din </a:t>
            </a:r>
            <a:r>
              <a:rPr lang="en-US" dirty="0" err="1" smtClean="0"/>
              <a:t>Munții</a:t>
            </a:r>
            <a:r>
              <a:rPr lang="en-US" dirty="0" smtClean="0"/>
              <a:t> </a:t>
            </a:r>
            <a:r>
              <a:rPr lang="en-US" dirty="0" err="1" smtClean="0"/>
              <a:t>Poiana</a:t>
            </a:r>
            <a:r>
              <a:rPr lang="en-US" dirty="0" smtClean="0"/>
              <a:t> </a:t>
            </a:r>
            <a:r>
              <a:rPr lang="en-US" dirty="0" err="1" smtClean="0"/>
              <a:t>Ruscă</a:t>
            </a:r>
            <a:r>
              <a:rPr lang="en-US" dirty="0" smtClean="0"/>
              <a:t>.</a:t>
            </a:r>
          </a:p>
          <a:p>
            <a:pPr>
              <a:buFont typeface="Wingdings" pitchFamily="2" charset="2"/>
              <a:buChar char="v"/>
            </a:pPr>
            <a:endParaRPr lang="en-US" dirty="0" smtClean="0"/>
          </a:p>
          <a:p>
            <a:pPr>
              <a:buFont typeface="Wingdings" pitchFamily="2" charset="2"/>
              <a:buChar char="v"/>
            </a:pPr>
            <a:r>
              <a:rPr lang="en-US" dirty="0" smtClean="0"/>
              <a:t>Sub </a:t>
            </a:r>
            <a:r>
              <a:rPr lang="en-US" dirty="0" err="1" smtClean="0"/>
              <a:t>altitudinea</a:t>
            </a:r>
            <a:r>
              <a:rPr lang="en-US" dirty="0" smtClean="0"/>
              <a:t> de 1700 m, </a:t>
            </a:r>
            <a:r>
              <a:rPr lang="en-US" dirty="0" err="1" smtClean="0"/>
              <a:t>pantele</a:t>
            </a:r>
            <a:r>
              <a:rPr lang="en-US" dirty="0" smtClean="0"/>
              <a:t> </a:t>
            </a:r>
            <a:r>
              <a:rPr lang="en-US" dirty="0" err="1" smtClean="0"/>
              <a:t>munților</a:t>
            </a:r>
            <a:r>
              <a:rPr lang="en-US" dirty="0" smtClean="0"/>
              <a:t> </a:t>
            </a:r>
            <a:r>
              <a:rPr lang="en-US" dirty="0" err="1" smtClean="0"/>
              <a:t>sunt</a:t>
            </a:r>
            <a:r>
              <a:rPr lang="en-US" dirty="0" smtClean="0"/>
              <a:t> </a:t>
            </a:r>
            <a:r>
              <a:rPr lang="en-US" dirty="0" err="1" smtClean="0"/>
              <a:t>acoperite</a:t>
            </a:r>
            <a:r>
              <a:rPr lang="en-US" dirty="0" smtClean="0"/>
              <a:t> de </a:t>
            </a:r>
            <a:r>
              <a:rPr lang="en-US" dirty="0" err="1" smtClean="0"/>
              <a:t>covorul</a:t>
            </a:r>
            <a:r>
              <a:rPr lang="en-US" dirty="0" smtClean="0"/>
              <a:t> </a:t>
            </a:r>
            <a:r>
              <a:rPr lang="en-US" dirty="0" err="1" smtClean="0"/>
              <a:t>forestier</a:t>
            </a:r>
            <a:r>
              <a:rPr lang="en-US" dirty="0" smtClean="0"/>
              <a:t>. </a:t>
            </a:r>
            <a:r>
              <a:rPr lang="en-US" dirty="0" err="1" smtClean="0"/>
              <a:t>Aici</a:t>
            </a:r>
            <a:r>
              <a:rPr lang="en-US" dirty="0" smtClean="0"/>
              <a:t>, </a:t>
            </a:r>
            <a:r>
              <a:rPr lang="en-US" dirty="0" err="1" smtClean="0"/>
              <a:t>suprafețele</a:t>
            </a:r>
            <a:r>
              <a:rPr lang="en-US" dirty="0" smtClean="0"/>
              <a:t> </a:t>
            </a:r>
            <a:r>
              <a:rPr lang="en-US" dirty="0" err="1" smtClean="0"/>
              <a:t>întinse</a:t>
            </a:r>
            <a:r>
              <a:rPr lang="en-US" dirty="0" smtClean="0"/>
              <a:t> </a:t>
            </a:r>
            <a:r>
              <a:rPr lang="en-US" dirty="0" err="1" smtClean="0"/>
              <a:t>sunt</a:t>
            </a:r>
            <a:r>
              <a:rPr lang="en-US" dirty="0" smtClean="0"/>
              <a:t> </a:t>
            </a:r>
            <a:r>
              <a:rPr lang="en-US" dirty="0" err="1" smtClean="0"/>
              <a:t>ocupate</a:t>
            </a:r>
            <a:r>
              <a:rPr lang="en-US" dirty="0" smtClean="0"/>
              <a:t> de </a:t>
            </a:r>
            <a:r>
              <a:rPr lang="en-US" dirty="0" err="1" smtClean="0"/>
              <a:t>solurile</a:t>
            </a:r>
            <a:r>
              <a:rPr lang="en-US" dirty="0" smtClean="0"/>
              <a:t> </a:t>
            </a:r>
            <a:r>
              <a:rPr lang="en-US" dirty="0" err="1" smtClean="0"/>
              <a:t>brune</a:t>
            </a:r>
            <a:r>
              <a:rPr lang="en-US" dirty="0" smtClean="0"/>
              <a:t> </a:t>
            </a:r>
            <a:r>
              <a:rPr lang="en-US" dirty="0" err="1" smtClean="0"/>
              <a:t>acide</a:t>
            </a:r>
            <a:r>
              <a:rPr lang="en-US" dirty="0" smtClean="0"/>
              <a:t>. </a:t>
            </a:r>
            <a:r>
              <a:rPr lang="en-US" dirty="0" err="1" smtClean="0"/>
              <a:t>În</a:t>
            </a:r>
            <a:r>
              <a:rPr lang="en-US" dirty="0" smtClean="0"/>
              <a:t> </a:t>
            </a:r>
            <a:r>
              <a:rPr lang="en-US" dirty="0" err="1" smtClean="0"/>
              <a:t>partea</a:t>
            </a:r>
            <a:r>
              <a:rPr lang="en-US" dirty="0" smtClean="0"/>
              <a:t> de vest a </a:t>
            </a:r>
            <a:r>
              <a:rPr lang="en-US" dirty="0" err="1" smtClean="0"/>
              <a:t>Munților</a:t>
            </a:r>
            <a:r>
              <a:rPr lang="en-US" dirty="0" smtClean="0"/>
              <a:t> </a:t>
            </a:r>
            <a:r>
              <a:rPr lang="en-US" dirty="0" err="1" smtClean="0"/>
              <a:t>Locvei</a:t>
            </a:r>
            <a:r>
              <a:rPr lang="en-US" dirty="0" smtClean="0"/>
              <a:t> </a:t>
            </a:r>
            <a:r>
              <a:rPr lang="en-US" dirty="0" err="1" smtClean="0"/>
              <a:t>și</a:t>
            </a:r>
            <a:r>
              <a:rPr lang="en-US" dirty="0" smtClean="0"/>
              <a:t> </a:t>
            </a:r>
            <a:r>
              <a:rPr lang="en-US" dirty="0" err="1" smtClean="0"/>
              <a:t>în</a:t>
            </a:r>
            <a:r>
              <a:rPr lang="en-US" dirty="0" smtClean="0"/>
              <a:t> </a:t>
            </a:r>
            <a:r>
              <a:rPr lang="en-US" dirty="0" err="1" smtClean="0"/>
              <a:t>sudul</a:t>
            </a:r>
            <a:r>
              <a:rPr lang="en-US" dirty="0" smtClean="0"/>
              <a:t> </a:t>
            </a:r>
            <a:r>
              <a:rPr lang="en-US" dirty="0" err="1" smtClean="0"/>
              <a:t>Munților</a:t>
            </a:r>
            <a:r>
              <a:rPr lang="en-US" dirty="0" smtClean="0"/>
              <a:t> </a:t>
            </a:r>
            <a:r>
              <a:rPr lang="en-US" dirty="0" err="1" smtClean="0"/>
              <a:t>Almăj</a:t>
            </a:r>
            <a:r>
              <a:rPr lang="en-US" dirty="0" smtClean="0"/>
              <a:t> se </a:t>
            </a:r>
            <a:r>
              <a:rPr lang="en-US" dirty="0" err="1" smtClean="0"/>
              <a:t>află</a:t>
            </a:r>
            <a:r>
              <a:rPr lang="en-US" dirty="0" smtClean="0"/>
              <a:t> </a:t>
            </a:r>
            <a:r>
              <a:rPr lang="en-US" dirty="0" err="1" smtClean="0"/>
              <a:t>soluri</a:t>
            </a:r>
            <a:r>
              <a:rPr lang="en-US" dirty="0" smtClean="0"/>
              <a:t> </a:t>
            </a:r>
            <a:r>
              <a:rPr lang="en-US" dirty="0" err="1" smtClean="0"/>
              <a:t>brune</a:t>
            </a:r>
            <a:r>
              <a:rPr lang="en-US" dirty="0" smtClean="0"/>
              <a:t> </a:t>
            </a:r>
            <a:r>
              <a:rPr lang="en-US" dirty="0" err="1" smtClean="0"/>
              <a:t>podzolice</a:t>
            </a:r>
            <a:r>
              <a:rPr lang="en-US" dirty="0" smtClean="0"/>
              <a:t>, </a:t>
            </a:r>
            <a:r>
              <a:rPr lang="en-US" dirty="0" err="1" smtClean="0"/>
              <a:t>soluri</a:t>
            </a:r>
            <a:r>
              <a:rPr lang="en-US" dirty="0" smtClean="0"/>
              <a:t> </a:t>
            </a:r>
            <a:r>
              <a:rPr lang="en-US" dirty="0" err="1" smtClean="0"/>
              <a:t>brune</a:t>
            </a:r>
            <a:r>
              <a:rPr lang="en-US" dirty="0" smtClean="0"/>
              <a:t> </a:t>
            </a:r>
            <a:r>
              <a:rPr lang="en-US" dirty="0" err="1" smtClean="0"/>
              <a:t>și</a:t>
            </a:r>
            <a:r>
              <a:rPr lang="en-US" dirty="0" smtClean="0"/>
              <a:t> </a:t>
            </a:r>
            <a:r>
              <a:rPr lang="en-US" dirty="0" err="1" smtClean="0"/>
              <a:t>brune</a:t>
            </a:r>
            <a:r>
              <a:rPr lang="en-US" dirty="0" smtClean="0"/>
              <a:t> </a:t>
            </a:r>
            <a:r>
              <a:rPr lang="en-US" dirty="0" err="1" smtClean="0"/>
              <a:t>acide</a:t>
            </a:r>
            <a:r>
              <a:rPr lang="en-US" dirty="0" smtClean="0"/>
              <a:t>. </a:t>
            </a:r>
            <a:r>
              <a:rPr lang="en-US" dirty="0" err="1" smtClean="0"/>
              <a:t>Cea</a:t>
            </a:r>
            <a:r>
              <a:rPr lang="en-US" dirty="0" smtClean="0"/>
              <a:t> </a:t>
            </a:r>
            <a:r>
              <a:rPr lang="en-US" dirty="0" err="1" smtClean="0"/>
              <a:t>mai</a:t>
            </a:r>
            <a:r>
              <a:rPr lang="en-US" dirty="0" smtClean="0"/>
              <a:t> mare parte a </a:t>
            </a:r>
            <a:r>
              <a:rPr lang="en-US" dirty="0" err="1" smtClean="0"/>
              <a:t>Munților</a:t>
            </a:r>
            <a:r>
              <a:rPr lang="en-US" dirty="0" smtClean="0"/>
              <a:t> </a:t>
            </a:r>
            <a:r>
              <a:rPr lang="en-US" dirty="0" err="1" smtClean="0"/>
              <a:t>Dognecei</a:t>
            </a:r>
            <a:r>
              <a:rPr lang="en-US" dirty="0" smtClean="0"/>
              <a:t> </a:t>
            </a:r>
            <a:r>
              <a:rPr lang="en-US" dirty="0" err="1" smtClean="0"/>
              <a:t>este</a:t>
            </a:r>
            <a:r>
              <a:rPr lang="en-US" dirty="0" smtClean="0"/>
              <a:t> </a:t>
            </a:r>
            <a:r>
              <a:rPr lang="en-US" dirty="0" err="1" smtClean="0"/>
              <a:t>ocupată</a:t>
            </a:r>
            <a:r>
              <a:rPr lang="en-US" dirty="0" smtClean="0"/>
              <a:t> de </a:t>
            </a:r>
            <a:r>
              <a:rPr lang="en-US" dirty="0" err="1" smtClean="0"/>
              <a:t>soluri</a:t>
            </a:r>
            <a:r>
              <a:rPr lang="en-US" dirty="0" smtClean="0"/>
              <a:t> </a:t>
            </a:r>
            <a:r>
              <a:rPr lang="en-US" dirty="0" err="1" smtClean="0"/>
              <a:t>brune</a:t>
            </a:r>
            <a:r>
              <a:rPr lang="en-US" dirty="0" smtClean="0"/>
              <a:t> </a:t>
            </a:r>
            <a:r>
              <a:rPr lang="en-US" dirty="0" err="1" smtClean="0"/>
              <a:t>podzolice</a:t>
            </a:r>
            <a:r>
              <a:rPr lang="en-US" dirty="0" smtClean="0"/>
              <a:t> </a:t>
            </a:r>
            <a:r>
              <a:rPr lang="en-US" dirty="0" err="1" smtClean="0"/>
              <a:t>și</a:t>
            </a:r>
            <a:r>
              <a:rPr lang="en-US" dirty="0" smtClean="0"/>
              <a:t> </a:t>
            </a:r>
            <a:r>
              <a:rPr lang="en-US" dirty="0" err="1" smtClean="0"/>
              <a:t>soluri</a:t>
            </a:r>
            <a:r>
              <a:rPr lang="en-US" dirty="0" smtClean="0"/>
              <a:t> </a:t>
            </a:r>
            <a:r>
              <a:rPr lang="en-US" dirty="0" err="1" smtClean="0"/>
              <a:t>brune</a:t>
            </a:r>
            <a:r>
              <a:rPr lang="en-US" dirty="0" smtClean="0"/>
              <a:t> </a:t>
            </a:r>
            <a:r>
              <a:rPr lang="en-US" dirty="0" err="1" smtClean="0"/>
              <a:t>acide</a:t>
            </a:r>
            <a:r>
              <a:rPr lang="en-US" dirty="0" smtClean="0"/>
              <a:t> care </a:t>
            </a:r>
            <a:r>
              <a:rPr lang="en-US" dirty="0" err="1" smtClean="0"/>
              <a:t>trec</a:t>
            </a:r>
            <a:r>
              <a:rPr lang="en-US" dirty="0" smtClean="0"/>
              <a:t> </a:t>
            </a:r>
            <a:r>
              <a:rPr lang="en-US" dirty="0" err="1" smtClean="0"/>
              <a:t>și</a:t>
            </a:r>
            <a:r>
              <a:rPr lang="en-US" dirty="0" smtClean="0"/>
              <a:t> </a:t>
            </a:r>
            <a:r>
              <a:rPr lang="en-US" dirty="0" err="1" smtClean="0"/>
              <a:t>în</a:t>
            </a:r>
            <a:r>
              <a:rPr lang="en-US" dirty="0" smtClean="0"/>
              <a:t> </a:t>
            </a:r>
            <a:r>
              <a:rPr lang="en-US" dirty="0" err="1" smtClean="0"/>
              <a:t>Depresiunea</a:t>
            </a:r>
            <a:r>
              <a:rPr lang="en-US" dirty="0" smtClean="0"/>
              <a:t> </a:t>
            </a:r>
            <a:r>
              <a:rPr lang="en-US" dirty="0" err="1" smtClean="0"/>
              <a:t>Ezeriș</a:t>
            </a:r>
            <a:r>
              <a:rPr lang="en-US" dirty="0" smtClean="0"/>
              <a:t>.</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idx="1"/>
          </p:nvPr>
        </p:nvSpPr>
        <p:spPr>
          <a:xfrm>
            <a:off x="304800" y="228600"/>
            <a:ext cx="8686800" cy="6248400"/>
          </a:xfrm>
        </p:spPr>
        <p:txBody>
          <a:bodyPr>
            <a:normAutofit fontScale="85000" lnSpcReduction="20000"/>
          </a:bodyPr>
          <a:lstStyle/>
          <a:p>
            <a:pPr>
              <a:buFont typeface="Wingdings" pitchFamily="2" charset="2"/>
              <a:buChar char="v"/>
            </a:pPr>
            <a:endParaRPr lang="en-US" b="1" dirty="0" smtClean="0"/>
          </a:p>
          <a:p>
            <a:pPr>
              <a:buFont typeface="Wingdings" pitchFamily="2" charset="2"/>
              <a:buChar char="v"/>
            </a:pPr>
            <a:r>
              <a:rPr lang="en-US" b="1" dirty="0" err="1" smtClean="0"/>
              <a:t>Vegetația</a:t>
            </a:r>
            <a:r>
              <a:rPr lang="en-US" b="1" dirty="0" smtClean="0"/>
              <a:t>. </a:t>
            </a:r>
            <a:r>
              <a:rPr lang="en-US" dirty="0" err="1" smtClean="0"/>
              <a:t>Pe</a:t>
            </a:r>
            <a:r>
              <a:rPr lang="en-US" dirty="0" smtClean="0"/>
              <a:t> </a:t>
            </a:r>
            <a:r>
              <a:rPr lang="en-US" dirty="0" err="1" smtClean="0"/>
              <a:t>teritoriul</a:t>
            </a:r>
            <a:r>
              <a:rPr lang="en-US" dirty="0" smtClean="0"/>
              <a:t> </a:t>
            </a:r>
            <a:r>
              <a:rPr lang="en-US" dirty="0" err="1" smtClean="0"/>
              <a:t>județului</a:t>
            </a:r>
            <a:r>
              <a:rPr lang="en-US" dirty="0" smtClean="0"/>
              <a:t> </a:t>
            </a:r>
            <a:r>
              <a:rPr lang="en-US" dirty="0" err="1" smtClean="0"/>
              <a:t>Caraș</a:t>
            </a:r>
            <a:r>
              <a:rPr lang="en-US" dirty="0" smtClean="0"/>
              <a:t>- </a:t>
            </a:r>
            <a:r>
              <a:rPr lang="en-US" dirty="0" err="1" smtClean="0"/>
              <a:t>Severin</a:t>
            </a:r>
            <a:r>
              <a:rPr lang="en-US" dirty="0" smtClean="0"/>
              <a:t>, </a:t>
            </a:r>
            <a:r>
              <a:rPr lang="en-US" dirty="0" err="1" smtClean="0"/>
              <a:t>relieful</a:t>
            </a:r>
            <a:r>
              <a:rPr lang="en-US" dirty="0" smtClean="0"/>
              <a:t> predominant </a:t>
            </a:r>
            <a:r>
              <a:rPr lang="en-US" dirty="0" err="1" smtClean="0"/>
              <a:t>muntos</a:t>
            </a:r>
            <a:r>
              <a:rPr lang="en-US" dirty="0" smtClean="0"/>
              <a:t> a </a:t>
            </a:r>
            <a:r>
              <a:rPr lang="en-US" dirty="0" err="1" smtClean="0"/>
              <a:t>influențat</a:t>
            </a:r>
            <a:r>
              <a:rPr lang="en-US" dirty="0" smtClean="0"/>
              <a:t> </a:t>
            </a:r>
            <a:r>
              <a:rPr lang="en-US" dirty="0" err="1" smtClean="0"/>
              <a:t>dispunerea</a:t>
            </a:r>
            <a:r>
              <a:rPr lang="en-US" dirty="0" smtClean="0"/>
              <a:t> </a:t>
            </a:r>
            <a:r>
              <a:rPr lang="en-US" dirty="0" err="1" smtClean="0"/>
              <a:t>vegetației</a:t>
            </a:r>
            <a:r>
              <a:rPr lang="en-US" dirty="0" smtClean="0"/>
              <a:t>, </a:t>
            </a:r>
            <a:r>
              <a:rPr lang="en-US" dirty="0" err="1" smtClean="0"/>
              <a:t>deosebit</a:t>
            </a:r>
            <a:r>
              <a:rPr lang="en-US" dirty="0" smtClean="0"/>
              <a:t> de </a:t>
            </a:r>
            <a:r>
              <a:rPr lang="en-US" dirty="0" err="1" smtClean="0"/>
              <a:t>bogate</a:t>
            </a:r>
            <a:r>
              <a:rPr lang="en-US" dirty="0" smtClean="0"/>
              <a:t>, </a:t>
            </a:r>
            <a:r>
              <a:rPr lang="en-US" dirty="0" err="1" smtClean="0"/>
              <a:t>în</a:t>
            </a:r>
            <a:r>
              <a:rPr lang="en-US" dirty="0" smtClean="0"/>
              <a:t> </a:t>
            </a:r>
            <a:r>
              <a:rPr lang="en-US" dirty="0" err="1" smtClean="0"/>
              <a:t>etaje</a:t>
            </a:r>
            <a:r>
              <a:rPr lang="en-US" dirty="0" smtClean="0"/>
              <a:t>. </a:t>
            </a:r>
            <a:r>
              <a:rPr lang="en-US" dirty="0" err="1" smtClean="0"/>
              <a:t>În</a:t>
            </a:r>
            <a:r>
              <a:rPr lang="en-US" dirty="0" smtClean="0"/>
              <a:t> </a:t>
            </a:r>
            <a:r>
              <a:rPr lang="en-US" dirty="0" err="1" smtClean="0"/>
              <a:t>funcție</a:t>
            </a:r>
            <a:r>
              <a:rPr lang="en-US" dirty="0" smtClean="0"/>
              <a:t> de </a:t>
            </a:r>
            <a:r>
              <a:rPr lang="en-US" dirty="0" err="1" smtClean="0"/>
              <a:t>altitudine</a:t>
            </a:r>
            <a:r>
              <a:rPr lang="en-US" dirty="0" smtClean="0"/>
              <a:t>, </a:t>
            </a:r>
            <a:r>
              <a:rPr lang="en-US" dirty="0" err="1" smtClean="0"/>
              <a:t>climă</a:t>
            </a:r>
            <a:r>
              <a:rPr lang="en-US" dirty="0" smtClean="0"/>
              <a:t> </a:t>
            </a:r>
            <a:r>
              <a:rPr lang="en-US" dirty="0" err="1" smtClean="0"/>
              <a:t>și</a:t>
            </a:r>
            <a:r>
              <a:rPr lang="en-US" dirty="0" smtClean="0"/>
              <a:t> </a:t>
            </a:r>
            <a:r>
              <a:rPr lang="en-US" dirty="0" err="1" smtClean="0"/>
              <a:t>soluri</a:t>
            </a:r>
            <a:r>
              <a:rPr lang="en-US" dirty="0" smtClean="0"/>
              <a:t> se </a:t>
            </a:r>
            <a:r>
              <a:rPr lang="en-US" dirty="0" err="1" smtClean="0"/>
              <a:t>disting</a:t>
            </a:r>
            <a:r>
              <a:rPr lang="en-US" dirty="0" smtClean="0"/>
              <a:t> </a:t>
            </a:r>
            <a:r>
              <a:rPr lang="en-US" dirty="0" err="1" smtClean="0"/>
              <a:t>diferite</a:t>
            </a:r>
            <a:r>
              <a:rPr lang="en-US" dirty="0" smtClean="0"/>
              <a:t> </a:t>
            </a:r>
            <a:r>
              <a:rPr lang="en-US" dirty="0" err="1" smtClean="0"/>
              <a:t>formații</a:t>
            </a:r>
            <a:r>
              <a:rPr lang="en-US" dirty="0" smtClean="0"/>
              <a:t> </a:t>
            </a:r>
            <a:r>
              <a:rPr lang="en-US" dirty="0" err="1" smtClean="0"/>
              <a:t>vegetale</a:t>
            </a:r>
            <a:r>
              <a:rPr lang="en-US" dirty="0" smtClean="0"/>
              <a:t> </a:t>
            </a:r>
            <a:r>
              <a:rPr lang="en-US" dirty="0" err="1" smtClean="0"/>
              <a:t>zonale</a:t>
            </a:r>
            <a:r>
              <a:rPr lang="en-US" dirty="0" smtClean="0"/>
              <a:t>. O </a:t>
            </a:r>
            <a:r>
              <a:rPr lang="en-US" dirty="0" err="1" smtClean="0"/>
              <a:t>serie</a:t>
            </a:r>
            <a:r>
              <a:rPr lang="en-US" dirty="0" smtClean="0"/>
              <a:t> de </a:t>
            </a:r>
            <a:r>
              <a:rPr lang="en-US" dirty="0" err="1" smtClean="0"/>
              <a:t>factori</a:t>
            </a:r>
            <a:r>
              <a:rPr lang="en-US" dirty="0" smtClean="0"/>
              <a:t> </a:t>
            </a:r>
            <a:r>
              <a:rPr lang="en-US" dirty="0" err="1" smtClean="0"/>
              <a:t>secundari</a:t>
            </a:r>
            <a:r>
              <a:rPr lang="en-US" dirty="0" smtClean="0"/>
              <a:t>, cum </a:t>
            </a:r>
            <a:r>
              <a:rPr lang="en-US" dirty="0" err="1" smtClean="0"/>
              <a:t>ar</a:t>
            </a:r>
            <a:r>
              <a:rPr lang="en-US" dirty="0" smtClean="0"/>
              <a:t> </a:t>
            </a:r>
            <a:r>
              <a:rPr lang="en-US" dirty="0" err="1" smtClean="0"/>
              <a:t>fi</a:t>
            </a:r>
            <a:r>
              <a:rPr lang="en-US" dirty="0" smtClean="0"/>
              <a:t>, </a:t>
            </a:r>
            <a:r>
              <a:rPr lang="en-US" dirty="0" err="1" smtClean="0"/>
              <a:t>spre</a:t>
            </a:r>
            <a:r>
              <a:rPr lang="en-US" dirty="0" smtClean="0"/>
              <a:t> </a:t>
            </a:r>
            <a:r>
              <a:rPr lang="en-US" dirty="0" err="1" smtClean="0"/>
              <a:t>exemplu</a:t>
            </a:r>
            <a:r>
              <a:rPr lang="en-US" dirty="0" smtClean="0"/>
              <a:t>, </a:t>
            </a:r>
            <a:r>
              <a:rPr lang="en-US" dirty="0" err="1" smtClean="0"/>
              <a:t>orientarea</a:t>
            </a:r>
            <a:r>
              <a:rPr lang="en-US" dirty="0" smtClean="0"/>
              <a:t> </a:t>
            </a:r>
            <a:r>
              <a:rPr lang="en-US" dirty="0" err="1" smtClean="0"/>
              <a:t>culmilor</a:t>
            </a:r>
            <a:r>
              <a:rPr lang="en-US" dirty="0" smtClean="0"/>
              <a:t>, </a:t>
            </a:r>
            <a:r>
              <a:rPr lang="en-US" dirty="0" err="1" smtClean="0"/>
              <a:t>particularitățile</a:t>
            </a:r>
            <a:r>
              <a:rPr lang="en-US" dirty="0" smtClean="0"/>
              <a:t> </a:t>
            </a:r>
            <a:r>
              <a:rPr lang="en-US" dirty="0" err="1" smtClean="0"/>
              <a:t>topo</a:t>
            </a:r>
            <a:r>
              <a:rPr lang="en-US" dirty="0" smtClean="0"/>
              <a:t> </a:t>
            </a:r>
            <a:r>
              <a:rPr lang="en-US" dirty="0" err="1" smtClean="0"/>
              <a:t>climatice</a:t>
            </a:r>
            <a:r>
              <a:rPr lang="en-US" dirty="0" smtClean="0"/>
              <a:t>, </a:t>
            </a:r>
            <a:r>
              <a:rPr lang="en-US" dirty="0" err="1" smtClean="0"/>
              <a:t>alcătuirea</a:t>
            </a:r>
            <a:r>
              <a:rPr lang="en-US" dirty="0" smtClean="0"/>
              <a:t> </a:t>
            </a:r>
            <a:r>
              <a:rPr lang="en-US" dirty="0" err="1" smtClean="0"/>
              <a:t>petrografică</a:t>
            </a:r>
            <a:r>
              <a:rPr lang="en-US" dirty="0" smtClean="0"/>
              <a:t> a </a:t>
            </a:r>
            <a:r>
              <a:rPr lang="en-US" dirty="0" err="1" smtClean="0"/>
              <a:t>rocilor</a:t>
            </a:r>
            <a:r>
              <a:rPr lang="en-US" dirty="0" smtClean="0"/>
              <a:t>, </a:t>
            </a:r>
            <a:r>
              <a:rPr lang="en-US" dirty="0" err="1" smtClean="0"/>
              <a:t>particularitățile</a:t>
            </a:r>
            <a:r>
              <a:rPr lang="en-US" dirty="0" smtClean="0"/>
              <a:t> </a:t>
            </a:r>
            <a:r>
              <a:rPr lang="en-US" dirty="0" err="1" smtClean="0"/>
              <a:t>unor</a:t>
            </a:r>
            <a:r>
              <a:rPr lang="en-US" dirty="0" smtClean="0"/>
              <a:t> </a:t>
            </a:r>
            <a:r>
              <a:rPr lang="en-US" dirty="0" err="1" smtClean="0"/>
              <a:t>soluri</a:t>
            </a:r>
            <a:r>
              <a:rPr lang="en-US" dirty="0" smtClean="0"/>
              <a:t> etc., la acre se </a:t>
            </a:r>
            <a:r>
              <a:rPr lang="en-US" dirty="0" err="1" smtClean="0"/>
              <a:t>adaugă</a:t>
            </a:r>
            <a:r>
              <a:rPr lang="en-US" dirty="0" smtClean="0"/>
              <a:t> </a:t>
            </a:r>
            <a:r>
              <a:rPr lang="en-US" dirty="0" err="1" smtClean="0"/>
              <a:t>și</a:t>
            </a:r>
            <a:r>
              <a:rPr lang="en-US" dirty="0" smtClean="0"/>
              <a:t> </a:t>
            </a:r>
            <a:r>
              <a:rPr lang="en-US" dirty="0" err="1" smtClean="0"/>
              <a:t>influența</a:t>
            </a:r>
            <a:r>
              <a:rPr lang="en-US" dirty="0" smtClean="0"/>
              <a:t> </a:t>
            </a:r>
            <a:r>
              <a:rPr lang="en-US" dirty="0" err="1" smtClean="0"/>
              <a:t>omului</a:t>
            </a:r>
            <a:r>
              <a:rPr lang="en-US" dirty="0" smtClean="0"/>
              <a:t>, au </a:t>
            </a:r>
            <a:r>
              <a:rPr lang="en-US" dirty="0" err="1" smtClean="0"/>
              <a:t>făcut</a:t>
            </a:r>
            <a:r>
              <a:rPr lang="en-US" dirty="0" smtClean="0"/>
              <a:t> </a:t>
            </a:r>
            <a:r>
              <a:rPr lang="en-US" dirty="0" err="1" smtClean="0"/>
              <a:t>posibilă</a:t>
            </a:r>
            <a:r>
              <a:rPr lang="en-US" dirty="0" smtClean="0"/>
              <a:t> </a:t>
            </a:r>
            <a:r>
              <a:rPr lang="en-US" dirty="0" err="1" smtClean="0"/>
              <a:t>existența</a:t>
            </a:r>
            <a:r>
              <a:rPr lang="en-US" dirty="0" smtClean="0"/>
              <a:t> </a:t>
            </a:r>
            <a:r>
              <a:rPr lang="en-US" dirty="0" err="1" smtClean="0"/>
              <a:t>unor</a:t>
            </a:r>
            <a:r>
              <a:rPr lang="en-US" dirty="0" smtClean="0"/>
              <a:t> </a:t>
            </a:r>
            <a:r>
              <a:rPr lang="en-US" dirty="0" err="1" smtClean="0"/>
              <a:t>originalități</a:t>
            </a:r>
            <a:r>
              <a:rPr lang="en-US" dirty="0" smtClean="0"/>
              <a:t> </a:t>
            </a:r>
            <a:r>
              <a:rPr lang="en-US" dirty="0" err="1" smtClean="0"/>
              <a:t>în</a:t>
            </a:r>
            <a:r>
              <a:rPr lang="en-US" dirty="0" smtClean="0"/>
              <a:t> </a:t>
            </a:r>
            <a:r>
              <a:rPr lang="en-US" dirty="0" err="1" smtClean="0"/>
              <a:t>cadrul</a:t>
            </a:r>
            <a:r>
              <a:rPr lang="en-US" dirty="0" smtClean="0"/>
              <a:t> </a:t>
            </a:r>
            <a:r>
              <a:rPr lang="en-US" dirty="0" err="1" smtClean="0"/>
              <a:t>zonelor</a:t>
            </a:r>
            <a:r>
              <a:rPr lang="en-US" dirty="0" smtClean="0"/>
              <a:t> de </a:t>
            </a:r>
            <a:r>
              <a:rPr lang="en-US" dirty="0" err="1" smtClean="0"/>
              <a:t>vegetație</a:t>
            </a:r>
            <a:r>
              <a:rPr lang="en-US" dirty="0" smtClean="0"/>
              <a:t>.</a:t>
            </a:r>
          </a:p>
          <a:p>
            <a:pPr>
              <a:buFont typeface="Wingdings" pitchFamily="2" charset="2"/>
              <a:buChar char="v"/>
            </a:pPr>
            <a:endParaRPr lang="en-US" dirty="0" smtClean="0"/>
          </a:p>
          <a:p>
            <a:pPr>
              <a:buFont typeface="Wingdings" pitchFamily="2" charset="2"/>
              <a:buChar char="v"/>
            </a:pPr>
            <a:r>
              <a:rPr lang="en-US" dirty="0" smtClean="0"/>
              <a:t>De la </a:t>
            </a:r>
            <a:r>
              <a:rPr lang="en-US" dirty="0" err="1" smtClean="0"/>
              <a:t>cele</a:t>
            </a:r>
            <a:r>
              <a:rPr lang="en-US" dirty="0" smtClean="0"/>
              <a:t> </a:t>
            </a:r>
            <a:r>
              <a:rPr lang="en-US" dirty="0" err="1" smtClean="0"/>
              <a:t>mai</a:t>
            </a:r>
            <a:r>
              <a:rPr lang="en-US" dirty="0" smtClean="0"/>
              <a:t> </a:t>
            </a:r>
            <a:r>
              <a:rPr lang="en-US" dirty="0" err="1" smtClean="0"/>
              <a:t>mari</a:t>
            </a:r>
            <a:r>
              <a:rPr lang="en-US" dirty="0" smtClean="0"/>
              <a:t> </a:t>
            </a:r>
            <a:r>
              <a:rPr lang="en-US" dirty="0" err="1" smtClean="0"/>
              <a:t>înălțimi</a:t>
            </a:r>
            <a:r>
              <a:rPr lang="en-US" dirty="0" smtClean="0"/>
              <a:t> </a:t>
            </a:r>
            <a:r>
              <a:rPr lang="en-US" dirty="0" err="1" smtClean="0"/>
              <a:t>și</a:t>
            </a:r>
            <a:r>
              <a:rPr lang="en-US" dirty="0" smtClean="0"/>
              <a:t> </a:t>
            </a:r>
            <a:r>
              <a:rPr lang="en-US" dirty="0" err="1" smtClean="0"/>
              <a:t>până</a:t>
            </a:r>
            <a:r>
              <a:rPr lang="en-US" dirty="0" smtClean="0"/>
              <a:t> la </a:t>
            </a:r>
            <a:r>
              <a:rPr lang="en-US" dirty="0" err="1" smtClean="0"/>
              <a:t>regiunea</a:t>
            </a:r>
            <a:r>
              <a:rPr lang="en-US" dirty="0" smtClean="0"/>
              <a:t> de </a:t>
            </a:r>
            <a:r>
              <a:rPr lang="en-US" dirty="0" err="1" smtClean="0"/>
              <a:t>câmpie</a:t>
            </a:r>
            <a:r>
              <a:rPr lang="en-US" dirty="0" smtClean="0"/>
              <a:t>, </a:t>
            </a:r>
            <a:r>
              <a:rPr lang="en-US" dirty="0" err="1" smtClean="0"/>
              <a:t>în</a:t>
            </a:r>
            <a:r>
              <a:rPr lang="en-US" dirty="0" smtClean="0"/>
              <a:t> </a:t>
            </a:r>
            <a:r>
              <a:rPr lang="en-US" dirty="0" err="1" smtClean="0"/>
              <a:t>cadrul</a:t>
            </a:r>
            <a:r>
              <a:rPr lang="en-US" dirty="0" smtClean="0"/>
              <a:t> </a:t>
            </a:r>
            <a:r>
              <a:rPr lang="en-US" dirty="0" err="1" smtClean="0"/>
              <a:t>județului</a:t>
            </a:r>
            <a:r>
              <a:rPr lang="en-US" dirty="0" smtClean="0"/>
              <a:t> se </a:t>
            </a:r>
            <a:r>
              <a:rPr lang="en-US" dirty="0" err="1" smtClean="0"/>
              <a:t>succed</a:t>
            </a:r>
            <a:r>
              <a:rPr lang="en-US" dirty="0" smtClean="0"/>
              <a:t> </a:t>
            </a:r>
            <a:r>
              <a:rPr lang="en-US" dirty="0" err="1" smtClean="0"/>
              <a:t>următoarele</a:t>
            </a:r>
            <a:r>
              <a:rPr lang="en-US" dirty="0" smtClean="0"/>
              <a:t> zone de </a:t>
            </a:r>
            <a:r>
              <a:rPr lang="en-US" dirty="0" err="1" smtClean="0"/>
              <a:t>vegetație</a:t>
            </a:r>
            <a:r>
              <a:rPr lang="en-US" dirty="0" smtClean="0"/>
              <a:t>: </a:t>
            </a:r>
            <a:r>
              <a:rPr lang="en-US" dirty="0" err="1" smtClean="0"/>
              <a:t>vegetația</a:t>
            </a:r>
            <a:r>
              <a:rPr lang="en-US" dirty="0" smtClean="0"/>
              <a:t> </a:t>
            </a:r>
            <a:r>
              <a:rPr lang="en-US" dirty="0" err="1" smtClean="0"/>
              <a:t>alpină</a:t>
            </a:r>
            <a:r>
              <a:rPr lang="en-US" dirty="0" smtClean="0"/>
              <a:t>, </a:t>
            </a:r>
            <a:r>
              <a:rPr lang="en-US" dirty="0" err="1" smtClean="0"/>
              <a:t>vegetația</a:t>
            </a:r>
            <a:r>
              <a:rPr lang="en-US" dirty="0" smtClean="0"/>
              <a:t> </a:t>
            </a:r>
            <a:r>
              <a:rPr lang="en-US" dirty="0" err="1" smtClean="0"/>
              <a:t>subalpină</a:t>
            </a:r>
            <a:r>
              <a:rPr lang="en-US" dirty="0" smtClean="0"/>
              <a:t>, </a:t>
            </a:r>
            <a:r>
              <a:rPr lang="en-US" dirty="0" err="1" smtClean="0"/>
              <a:t>vegetația</a:t>
            </a:r>
            <a:r>
              <a:rPr lang="en-US" dirty="0" smtClean="0"/>
              <a:t> </a:t>
            </a:r>
            <a:r>
              <a:rPr lang="en-US" dirty="0" err="1" smtClean="0"/>
              <a:t>domeniului</a:t>
            </a:r>
            <a:r>
              <a:rPr lang="en-US" dirty="0" smtClean="0"/>
              <a:t> </a:t>
            </a:r>
            <a:r>
              <a:rPr lang="en-US" dirty="0" err="1" smtClean="0"/>
              <a:t>forestier</a:t>
            </a:r>
            <a:r>
              <a:rPr lang="en-US" dirty="0" smtClean="0"/>
              <a:t> </a:t>
            </a:r>
            <a:r>
              <a:rPr lang="en-US" dirty="0" err="1" smtClean="0"/>
              <a:t>și</a:t>
            </a:r>
            <a:r>
              <a:rPr lang="en-US" dirty="0" smtClean="0"/>
              <a:t> </a:t>
            </a:r>
            <a:r>
              <a:rPr lang="en-US" dirty="0" err="1" smtClean="0"/>
              <a:t>vegetația</a:t>
            </a:r>
            <a:r>
              <a:rPr lang="en-US" dirty="0" smtClean="0"/>
              <a:t> de </a:t>
            </a:r>
            <a:r>
              <a:rPr lang="en-US" dirty="0" err="1" smtClean="0"/>
              <a:t>silvostepă</a:t>
            </a:r>
            <a:r>
              <a:rPr lang="en-US" dirty="0" smtClean="0"/>
              <a:t>.</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idx="1"/>
          </p:nvPr>
        </p:nvSpPr>
        <p:spPr>
          <a:xfrm>
            <a:off x="304800" y="457200"/>
            <a:ext cx="8686800" cy="6096000"/>
          </a:xfrm>
        </p:spPr>
        <p:txBody>
          <a:bodyPr>
            <a:normAutofit fontScale="85000" lnSpcReduction="10000"/>
          </a:bodyPr>
          <a:lstStyle/>
          <a:p>
            <a:pPr>
              <a:buFont typeface="Wingdings" pitchFamily="2" charset="2"/>
              <a:buChar char="v"/>
            </a:pPr>
            <a:r>
              <a:rPr lang="en-US" b="1" dirty="0" smtClean="0"/>
              <a:t>Fauna.</a:t>
            </a:r>
            <a:r>
              <a:rPr lang="en-US" dirty="0" smtClean="0"/>
              <a:t> </a:t>
            </a:r>
            <a:r>
              <a:rPr lang="en-US" dirty="0" err="1" smtClean="0"/>
              <a:t>Varietatea</a:t>
            </a:r>
            <a:r>
              <a:rPr lang="en-US" dirty="0" smtClean="0"/>
              <a:t> </a:t>
            </a:r>
            <a:r>
              <a:rPr lang="en-US" dirty="0" err="1" smtClean="0"/>
              <a:t>formelor</a:t>
            </a:r>
            <a:r>
              <a:rPr lang="en-US" dirty="0" smtClean="0"/>
              <a:t> de relief </a:t>
            </a:r>
            <a:r>
              <a:rPr lang="en-US" dirty="0" err="1" smtClean="0"/>
              <a:t>și</a:t>
            </a:r>
            <a:r>
              <a:rPr lang="en-US" dirty="0" smtClean="0"/>
              <a:t> </a:t>
            </a:r>
            <a:r>
              <a:rPr lang="en-US" dirty="0" err="1" smtClean="0"/>
              <a:t>condițiile</a:t>
            </a:r>
            <a:r>
              <a:rPr lang="en-US" dirty="0" smtClean="0"/>
              <a:t> de </a:t>
            </a:r>
            <a:r>
              <a:rPr lang="en-US" dirty="0" err="1" smtClean="0"/>
              <a:t>mediu</a:t>
            </a:r>
            <a:r>
              <a:rPr lang="en-US" dirty="0" smtClean="0"/>
              <a:t> </a:t>
            </a:r>
            <a:r>
              <a:rPr lang="en-US" dirty="0" err="1" smtClean="0"/>
              <a:t>păstrate</a:t>
            </a:r>
            <a:r>
              <a:rPr lang="en-US" dirty="0" smtClean="0"/>
              <a:t> </a:t>
            </a:r>
            <a:r>
              <a:rPr lang="en-US" dirty="0" err="1" smtClean="0"/>
              <a:t>în</a:t>
            </a:r>
            <a:r>
              <a:rPr lang="en-US" dirty="0" smtClean="0"/>
              <a:t> mare parte sub forma </a:t>
            </a:r>
            <a:r>
              <a:rPr lang="en-US" dirty="0" err="1" smtClean="0"/>
              <a:t>lor</a:t>
            </a:r>
            <a:r>
              <a:rPr lang="en-US" dirty="0" smtClean="0"/>
              <a:t> </a:t>
            </a:r>
            <a:r>
              <a:rPr lang="en-US" dirty="0" err="1" smtClean="0"/>
              <a:t>originală</a:t>
            </a:r>
            <a:r>
              <a:rPr lang="en-US" dirty="0" smtClean="0"/>
              <a:t> au </a:t>
            </a:r>
            <a:r>
              <a:rPr lang="en-US" dirty="0" err="1" smtClean="0"/>
              <a:t>făcut</a:t>
            </a:r>
            <a:r>
              <a:rPr lang="en-US" dirty="0" smtClean="0"/>
              <a:t> </a:t>
            </a:r>
            <a:r>
              <a:rPr lang="en-US" dirty="0" err="1" smtClean="0"/>
              <a:t>posibilă</a:t>
            </a:r>
            <a:r>
              <a:rPr lang="en-US" dirty="0" smtClean="0"/>
              <a:t> </a:t>
            </a:r>
            <a:r>
              <a:rPr lang="en-US" dirty="0" err="1" smtClean="0"/>
              <a:t>existența</a:t>
            </a:r>
            <a:r>
              <a:rPr lang="en-US" dirty="0" smtClean="0"/>
              <a:t> </a:t>
            </a:r>
            <a:r>
              <a:rPr lang="en-US" dirty="0" err="1" smtClean="0"/>
              <a:t>unei</a:t>
            </a:r>
            <a:r>
              <a:rPr lang="en-US" dirty="0" smtClean="0"/>
              <a:t> </a:t>
            </a:r>
            <a:r>
              <a:rPr lang="en-US" dirty="0" err="1" smtClean="0"/>
              <a:t>faune</a:t>
            </a:r>
            <a:r>
              <a:rPr lang="en-US" dirty="0" smtClean="0"/>
              <a:t> </a:t>
            </a:r>
            <a:r>
              <a:rPr lang="en-US" dirty="0" err="1" smtClean="0"/>
              <a:t>bogate</a:t>
            </a:r>
            <a:r>
              <a:rPr lang="en-US" dirty="0" smtClean="0"/>
              <a:t>, care </a:t>
            </a:r>
            <a:r>
              <a:rPr lang="en-US" dirty="0" err="1" smtClean="0"/>
              <a:t>respectă</a:t>
            </a:r>
            <a:r>
              <a:rPr lang="en-US" dirty="0" smtClean="0"/>
              <a:t> o </a:t>
            </a:r>
            <a:r>
              <a:rPr lang="en-US" dirty="0" err="1" smtClean="0"/>
              <a:t>anumită</a:t>
            </a:r>
            <a:r>
              <a:rPr lang="en-US" dirty="0" smtClean="0"/>
              <a:t> </a:t>
            </a:r>
            <a:r>
              <a:rPr lang="en-US" dirty="0" err="1" smtClean="0"/>
              <a:t>repartiție</a:t>
            </a:r>
            <a:r>
              <a:rPr lang="en-US" dirty="0" smtClean="0"/>
              <a:t> </a:t>
            </a:r>
            <a:r>
              <a:rPr lang="en-US" dirty="0" err="1" smtClean="0"/>
              <a:t>pe</a:t>
            </a:r>
            <a:r>
              <a:rPr lang="en-US" dirty="0" smtClean="0"/>
              <a:t> </a:t>
            </a:r>
            <a:r>
              <a:rPr lang="en-US" dirty="0" err="1" smtClean="0"/>
              <a:t>verticală</a:t>
            </a:r>
            <a:r>
              <a:rPr lang="en-US" dirty="0" smtClean="0"/>
              <a:t>, </a:t>
            </a:r>
            <a:r>
              <a:rPr lang="en-US" dirty="0" err="1" smtClean="0"/>
              <a:t>corespunzătoare</a:t>
            </a:r>
            <a:r>
              <a:rPr lang="en-US" dirty="0" smtClean="0"/>
              <a:t> </a:t>
            </a:r>
            <a:r>
              <a:rPr lang="en-US" dirty="0" err="1" smtClean="0"/>
              <a:t>cerințelor</a:t>
            </a:r>
            <a:r>
              <a:rPr lang="en-US" dirty="0" smtClean="0"/>
              <a:t> </a:t>
            </a:r>
            <a:r>
              <a:rPr lang="en-US" dirty="0" err="1" smtClean="0"/>
              <a:t>lor</a:t>
            </a:r>
            <a:r>
              <a:rPr lang="en-US" dirty="0" smtClean="0"/>
              <a:t> de </a:t>
            </a:r>
            <a:r>
              <a:rPr lang="en-US" dirty="0" err="1" smtClean="0"/>
              <a:t>viață</a:t>
            </a:r>
            <a:r>
              <a:rPr lang="en-US" dirty="0" smtClean="0"/>
              <a:t>.</a:t>
            </a:r>
          </a:p>
          <a:p>
            <a:pPr>
              <a:buFont typeface="Wingdings" pitchFamily="2" charset="2"/>
              <a:buChar char="v"/>
            </a:pPr>
            <a:r>
              <a:rPr lang="en-US" dirty="0" err="1" smtClean="0"/>
              <a:t>Pentru</a:t>
            </a:r>
            <a:r>
              <a:rPr lang="en-US" dirty="0" smtClean="0"/>
              <a:t> </a:t>
            </a:r>
            <a:r>
              <a:rPr lang="en-US" dirty="0" err="1" smtClean="0"/>
              <a:t>zona</a:t>
            </a:r>
            <a:r>
              <a:rPr lang="en-US" dirty="0" smtClean="0"/>
              <a:t> </a:t>
            </a:r>
            <a:r>
              <a:rPr lang="en-US" dirty="0" err="1" smtClean="0"/>
              <a:t>înaltă</a:t>
            </a:r>
            <a:r>
              <a:rPr lang="en-US" dirty="0" smtClean="0"/>
              <a:t> a </a:t>
            </a:r>
            <a:r>
              <a:rPr lang="en-US" dirty="0" err="1" smtClean="0"/>
              <a:t>Munților</a:t>
            </a:r>
            <a:r>
              <a:rPr lang="en-US" dirty="0" smtClean="0"/>
              <a:t> </a:t>
            </a:r>
            <a:r>
              <a:rPr lang="en-US" dirty="0" err="1" smtClean="0"/>
              <a:t>Țarcu</a:t>
            </a:r>
            <a:r>
              <a:rPr lang="en-US" dirty="0" smtClean="0"/>
              <a:t>, </a:t>
            </a:r>
            <a:r>
              <a:rPr lang="en-US" dirty="0" err="1" smtClean="0"/>
              <a:t>Godeanu</a:t>
            </a:r>
            <a:r>
              <a:rPr lang="en-US" dirty="0" smtClean="0"/>
              <a:t> </a:t>
            </a:r>
            <a:r>
              <a:rPr lang="en-US" dirty="0" err="1" smtClean="0"/>
              <a:t>și</a:t>
            </a:r>
            <a:r>
              <a:rPr lang="en-US" dirty="0" smtClean="0"/>
              <a:t> </a:t>
            </a:r>
            <a:r>
              <a:rPr lang="en-US" dirty="0" err="1" smtClean="0"/>
              <a:t>Cernei</a:t>
            </a:r>
            <a:r>
              <a:rPr lang="en-US" dirty="0" smtClean="0"/>
              <a:t> </a:t>
            </a:r>
            <a:r>
              <a:rPr lang="en-US" dirty="0" err="1" smtClean="0"/>
              <a:t>este</a:t>
            </a:r>
            <a:r>
              <a:rPr lang="en-US" dirty="0" smtClean="0"/>
              <a:t> </a:t>
            </a:r>
            <a:r>
              <a:rPr lang="en-US" dirty="0" err="1" smtClean="0"/>
              <a:t>caracteristică</a:t>
            </a:r>
            <a:r>
              <a:rPr lang="en-US" dirty="0" smtClean="0"/>
              <a:t> </a:t>
            </a:r>
            <a:r>
              <a:rPr lang="en-US" dirty="0" err="1" smtClean="0"/>
              <a:t>existența</a:t>
            </a:r>
            <a:r>
              <a:rPr lang="en-US" dirty="0" smtClean="0"/>
              <a:t> </a:t>
            </a:r>
            <a:r>
              <a:rPr lang="en-US" dirty="0" err="1" smtClean="0"/>
              <a:t>caprei</a:t>
            </a:r>
            <a:r>
              <a:rPr lang="en-US" dirty="0" smtClean="0"/>
              <a:t> </a:t>
            </a:r>
            <a:r>
              <a:rPr lang="en-US" dirty="0" err="1" smtClean="0"/>
              <a:t>negre</a:t>
            </a:r>
            <a:r>
              <a:rPr lang="en-US" dirty="0" smtClean="0"/>
              <a:t> (</a:t>
            </a:r>
            <a:r>
              <a:rPr lang="en-US" dirty="0" err="1" smtClean="0"/>
              <a:t>Rupicapra</a:t>
            </a:r>
            <a:r>
              <a:rPr lang="en-US" dirty="0" smtClean="0"/>
              <a:t> </a:t>
            </a:r>
            <a:r>
              <a:rPr lang="en-US" dirty="0" err="1" smtClean="0"/>
              <a:t>rupicapra</a:t>
            </a:r>
            <a:r>
              <a:rPr lang="en-US" dirty="0" smtClean="0"/>
              <a:t>), care </a:t>
            </a:r>
            <a:r>
              <a:rPr lang="en-US" dirty="0" err="1" smtClean="0"/>
              <a:t>ajunge</a:t>
            </a:r>
            <a:r>
              <a:rPr lang="en-US" dirty="0" smtClean="0"/>
              <a:t> </a:t>
            </a:r>
            <a:r>
              <a:rPr lang="en-US" dirty="0" err="1" smtClean="0"/>
              <a:t>pe</a:t>
            </a:r>
            <a:r>
              <a:rPr lang="en-US" dirty="0" smtClean="0"/>
              <a:t> </a:t>
            </a:r>
            <a:r>
              <a:rPr lang="en-US" dirty="0" err="1" smtClean="0"/>
              <a:t>vârfurile</a:t>
            </a:r>
            <a:r>
              <a:rPr lang="en-US" dirty="0" smtClean="0"/>
              <a:t> </a:t>
            </a:r>
            <a:r>
              <a:rPr lang="en-US" dirty="0" err="1" smtClean="0"/>
              <a:t>cele</a:t>
            </a:r>
            <a:r>
              <a:rPr lang="en-US" dirty="0" smtClean="0"/>
              <a:t> </a:t>
            </a:r>
            <a:r>
              <a:rPr lang="en-US" dirty="0" err="1" smtClean="0"/>
              <a:t>mai</a:t>
            </a:r>
            <a:r>
              <a:rPr lang="en-US" dirty="0" smtClean="0"/>
              <a:t> </a:t>
            </a:r>
            <a:r>
              <a:rPr lang="en-US" dirty="0" err="1" smtClean="0"/>
              <a:t>înalte</a:t>
            </a:r>
            <a:r>
              <a:rPr lang="en-US" dirty="0" smtClean="0"/>
              <a:t> </a:t>
            </a:r>
            <a:r>
              <a:rPr lang="en-US" dirty="0" err="1" smtClean="0"/>
              <a:t>și</a:t>
            </a:r>
            <a:r>
              <a:rPr lang="en-US" dirty="0" smtClean="0"/>
              <a:t> </a:t>
            </a:r>
            <a:r>
              <a:rPr lang="en-US" dirty="0" err="1" smtClean="0"/>
              <a:t>mai</a:t>
            </a:r>
            <a:r>
              <a:rPr lang="en-US" dirty="0" smtClean="0"/>
              <a:t> </a:t>
            </a:r>
            <a:r>
              <a:rPr lang="en-US" dirty="0" err="1" smtClean="0"/>
              <a:t>prăpăstioase</a:t>
            </a:r>
            <a:r>
              <a:rPr lang="en-US" dirty="0" smtClean="0"/>
              <a:t>. </a:t>
            </a:r>
            <a:r>
              <a:rPr lang="en-US" dirty="0" err="1" smtClean="0"/>
              <a:t>Ierburile</a:t>
            </a:r>
            <a:r>
              <a:rPr lang="en-US" dirty="0" smtClean="0"/>
              <a:t> </a:t>
            </a:r>
            <a:r>
              <a:rPr lang="en-US" dirty="0" err="1" smtClean="0"/>
              <a:t>și</a:t>
            </a:r>
            <a:r>
              <a:rPr lang="en-US" dirty="0" smtClean="0"/>
              <a:t> </a:t>
            </a:r>
            <a:r>
              <a:rPr lang="en-US" dirty="0" err="1" smtClean="0"/>
              <a:t>tufișurile</a:t>
            </a:r>
            <a:r>
              <a:rPr lang="en-US" dirty="0" smtClean="0"/>
              <a:t> alpine </a:t>
            </a:r>
            <a:r>
              <a:rPr lang="en-US" dirty="0" err="1" smtClean="0"/>
              <a:t>și</a:t>
            </a:r>
            <a:r>
              <a:rPr lang="en-US" dirty="0" smtClean="0"/>
              <a:t> subalpine </a:t>
            </a:r>
            <a:r>
              <a:rPr lang="en-US" dirty="0" err="1" smtClean="0"/>
              <a:t>sunt</a:t>
            </a:r>
            <a:r>
              <a:rPr lang="en-US" dirty="0" smtClean="0"/>
              <a:t> populate cu </a:t>
            </a:r>
            <a:r>
              <a:rPr lang="en-US" dirty="0" err="1" smtClean="0"/>
              <a:t>insecte</a:t>
            </a:r>
            <a:r>
              <a:rPr lang="en-US" dirty="0" smtClean="0"/>
              <a:t>, </a:t>
            </a:r>
            <a:r>
              <a:rPr lang="en-US" dirty="0" err="1" smtClean="0"/>
              <a:t>melci</a:t>
            </a:r>
            <a:r>
              <a:rPr lang="en-US" dirty="0" smtClean="0"/>
              <a:t> cu </a:t>
            </a:r>
            <a:r>
              <a:rPr lang="en-US" dirty="0" err="1" smtClean="0"/>
              <a:t>cochilie</a:t>
            </a:r>
            <a:r>
              <a:rPr lang="en-US" dirty="0" smtClean="0"/>
              <a:t> </a:t>
            </a:r>
            <a:r>
              <a:rPr lang="en-US" dirty="0" err="1" smtClean="0"/>
              <a:t>mică</a:t>
            </a:r>
            <a:r>
              <a:rPr lang="en-US" dirty="0" smtClean="0"/>
              <a:t>, </a:t>
            </a:r>
            <a:r>
              <a:rPr lang="en-US" dirty="0" err="1" smtClean="0"/>
              <a:t>șopârle</a:t>
            </a:r>
            <a:r>
              <a:rPr lang="en-US" dirty="0" smtClean="0"/>
              <a:t> </a:t>
            </a:r>
            <a:r>
              <a:rPr lang="en-US" dirty="0" err="1" smtClean="0"/>
              <a:t>și</a:t>
            </a:r>
            <a:r>
              <a:rPr lang="en-US" dirty="0" smtClean="0"/>
              <a:t> </a:t>
            </a:r>
            <a:r>
              <a:rPr lang="en-US" dirty="0" err="1" smtClean="0"/>
              <a:t>tritoni</a:t>
            </a:r>
            <a:r>
              <a:rPr lang="en-US" dirty="0" smtClean="0"/>
              <a:t>.</a:t>
            </a:r>
          </a:p>
          <a:p>
            <a:pPr>
              <a:buFont typeface="Wingdings" pitchFamily="2" charset="2"/>
              <a:buChar char="v"/>
            </a:pPr>
            <a:r>
              <a:rPr lang="en-US" dirty="0" err="1" smtClean="0"/>
              <a:t>În</a:t>
            </a:r>
            <a:r>
              <a:rPr lang="en-US" dirty="0" smtClean="0"/>
              <a:t> </a:t>
            </a:r>
            <a:r>
              <a:rPr lang="en-US" dirty="0" err="1" smtClean="0"/>
              <a:t>timpul</a:t>
            </a:r>
            <a:r>
              <a:rPr lang="en-US" dirty="0" smtClean="0"/>
              <a:t> </a:t>
            </a:r>
            <a:r>
              <a:rPr lang="en-US" dirty="0" err="1" smtClean="0"/>
              <a:t>sezonului</a:t>
            </a:r>
            <a:r>
              <a:rPr lang="en-US" dirty="0" smtClean="0"/>
              <a:t> </a:t>
            </a:r>
            <a:r>
              <a:rPr lang="en-US" dirty="0" err="1" smtClean="0"/>
              <a:t>cald</a:t>
            </a:r>
            <a:r>
              <a:rPr lang="en-US" dirty="0" smtClean="0"/>
              <a:t> </a:t>
            </a:r>
            <a:r>
              <a:rPr lang="en-US" dirty="0" err="1" smtClean="0"/>
              <a:t>ajung</a:t>
            </a:r>
            <a:r>
              <a:rPr lang="en-US" dirty="0" smtClean="0"/>
              <a:t> </a:t>
            </a:r>
            <a:r>
              <a:rPr lang="en-US" dirty="0" err="1" smtClean="0"/>
              <a:t>aici</a:t>
            </a:r>
            <a:r>
              <a:rPr lang="en-US" dirty="0" smtClean="0"/>
              <a:t> </a:t>
            </a:r>
            <a:r>
              <a:rPr lang="en-US" dirty="0" err="1" smtClean="0"/>
              <a:t>vipera</a:t>
            </a:r>
            <a:r>
              <a:rPr lang="en-US" dirty="0" smtClean="0"/>
              <a:t> (</a:t>
            </a:r>
            <a:r>
              <a:rPr lang="en-US" dirty="0" err="1" smtClean="0"/>
              <a:t>Vipera</a:t>
            </a:r>
            <a:r>
              <a:rPr lang="en-US" dirty="0" smtClean="0"/>
              <a:t> </a:t>
            </a:r>
            <a:r>
              <a:rPr lang="en-US" dirty="0" err="1" smtClean="0"/>
              <a:t>berus</a:t>
            </a:r>
            <a:r>
              <a:rPr lang="en-US" dirty="0" smtClean="0"/>
              <a:t>), </a:t>
            </a:r>
            <a:r>
              <a:rPr lang="en-US" dirty="0" err="1" smtClean="0"/>
              <a:t>iepurele</a:t>
            </a:r>
            <a:r>
              <a:rPr lang="en-US" dirty="0" smtClean="0"/>
              <a:t> (</a:t>
            </a:r>
            <a:r>
              <a:rPr lang="en-US" dirty="0" err="1" smtClean="0"/>
              <a:t>Lepus</a:t>
            </a:r>
            <a:r>
              <a:rPr lang="en-US" dirty="0" smtClean="0"/>
              <a:t> </a:t>
            </a:r>
            <a:r>
              <a:rPr lang="en-US" dirty="0" err="1" smtClean="0"/>
              <a:t>europaeus</a:t>
            </a:r>
            <a:r>
              <a:rPr lang="en-US" dirty="0" smtClean="0"/>
              <a:t>), </a:t>
            </a:r>
            <a:r>
              <a:rPr lang="en-US" dirty="0" err="1" smtClean="0"/>
              <a:t>lupul</a:t>
            </a:r>
            <a:r>
              <a:rPr lang="en-US" dirty="0" smtClean="0"/>
              <a:t> </a:t>
            </a:r>
            <a:r>
              <a:rPr lang="en-US" dirty="0" err="1" smtClean="0"/>
              <a:t>și</a:t>
            </a:r>
            <a:r>
              <a:rPr lang="en-US" dirty="0" smtClean="0"/>
              <a:t> </a:t>
            </a:r>
            <a:r>
              <a:rPr lang="en-US" dirty="0" err="1" smtClean="0"/>
              <a:t>ursul</a:t>
            </a:r>
            <a:r>
              <a:rPr lang="en-US" dirty="0" smtClean="0"/>
              <a:t>, care </a:t>
            </a:r>
            <a:r>
              <a:rPr lang="en-US" dirty="0" err="1" smtClean="0"/>
              <a:t>dau</a:t>
            </a:r>
            <a:r>
              <a:rPr lang="en-US" dirty="0" smtClean="0"/>
              <a:t> </a:t>
            </a:r>
            <a:r>
              <a:rPr lang="en-US" dirty="0" err="1" smtClean="0"/>
              <a:t>târcoale</a:t>
            </a:r>
            <a:r>
              <a:rPr lang="en-US" dirty="0" smtClean="0"/>
              <a:t> </a:t>
            </a:r>
            <a:r>
              <a:rPr lang="en-US" dirty="0" err="1" smtClean="0"/>
              <a:t>stânelor</a:t>
            </a:r>
            <a:r>
              <a:rPr lang="en-US" dirty="0" smtClean="0"/>
              <a:t>, </a:t>
            </a:r>
            <a:r>
              <a:rPr lang="en-US" dirty="0" err="1" smtClean="0"/>
              <a:t>iar</a:t>
            </a:r>
            <a:r>
              <a:rPr lang="en-US" dirty="0" smtClean="0"/>
              <a:t> </a:t>
            </a:r>
            <a:r>
              <a:rPr lang="en-US" dirty="0" err="1" smtClean="0"/>
              <a:t>în</a:t>
            </a:r>
            <a:r>
              <a:rPr lang="en-US" dirty="0" smtClean="0"/>
              <a:t> </a:t>
            </a:r>
            <a:r>
              <a:rPr lang="en-US" dirty="0" err="1" smtClean="0"/>
              <a:t>jnepenișuri</a:t>
            </a:r>
            <a:r>
              <a:rPr lang="en-US" dirty="0" smtClean="0"/>
              <a:t> </a:t>
            </a:r>
            <a:r>
              <a:rPr lang="en-US" dirty="0" err="1" smtClean="0"/>
              <a:t>poate</a:t>
            </a:r>
            <a:r>
              <a:rPr lang="en-US" dirty="0" smtClean="0"/>
              <a:t> </a:t>
            </a:r>
            <a:r>
              <a:rPr lang="en-US" dirty="0" err="1" smtClean="0"/>
              <a:t>fi</a:t>
            </a:r>
            <a:r>
              <a:rPr lang="en-US" dirty="0" smtClean="0"/>
              <a:t> </a:t>
            </a:r>
            <a:r>
              <a:rPr lang="en-US" dirty="0" err="1" smtClean="0"/>
              <a:t>întâlnit</a:t>
            </a:r>
            <a:r>
              <a:rPr lang="en-US" dirty="0" smtClean="0"/>
              <a:t> </a:t>
            </a:r>
            <a:r>
              <a:rPr lang="en-US" dirty="0" err="1" smtClean="0"/>
              <a:t>cocoșul</a:t>
            </a:r>
            <a:r>
              <a:rPr lang="en-US" dirty="0" smtClean="0"/>
              <a:t> de </a:t>
            </a:r>
            <a:r>
              <a:rPr lang="en-US" dirty="0" err="1" smtClean="0"/>
              <a:t>munte</a:t>
            </a:r>
            <a:r>
              <a:rPr lang="en-US" dirty="0" smtClean="0"/>
              <a:t> (</a:t>
            </a:r>
            <a:r>
              <a:rPr lang="en-US" dirty="0" err="1" smtClean="0"/>
              <a:t>Tetrao</a:t>
            </a:r>
            <a:r>
              <a:rPr lang="en-US" dirty="0" smtClean="0"/>
              <a:t> </a:t>
            </a:r>
            <a:r>
              <a:rPr lang="en-US" dirty="0" err="1" smtClean="0"/>
              <a:t>urogallus</a:t>
            </a:r>
            <a:r>
              <a:rPr lang="en-US" dirty="0" smtClean="0"/>
              <a:t> </a:t>
            </a:r>
            <a:r>
              <a:rPr lang="en-US" dirty="0" err="1" smtClean="0"/>
              <a:t>urogallus</a:t>
            </a:r>
            <a:r>
              <a:rPr lang="en-US" dirty="0" smtClean="0"/>
              <a:t>).</a:t>
            </a:r>
          </a:p>
          <a:p>
            <a:pPr>
              <a:buFont typeface="Wingdings" pitchFamily="2" charset="2"/>
              <a:buChar char="v"/>
            </a:pP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533397" y="1676399"/>
          <a:ext cx="8077202" cy="5088382"/>
        </p:xfrm>
        <a:graphic>
          <a:graphicData uri="http://schemas.openxmlformats.org/drawingml/2006/table">
            <a:tbl>
              <a:tblPr/>
              <a:tblGrid>
                <a:gridCol w="1129192"/>
                <a:gridCol w="1712366"/>
                <a:gridCol w="651023"/>
                <a:gridCol w="651023"/>
                <a:gridCol w="651023"/>
                <a:gridCol w="651023"/>
                <a:gridCol w="651023"/>
                <a:gridCol w="752795"/>
                <a:gridCol w="752795"/>
                <a:gridCol w="474939"/>
              </a:tblGrid>
              <a:tr h="762000">
                <a:tc rowSpan="2">
                  <a:txBody>
                    <a:bodyPr/>
                    <a:lstStyle/>
                    <a:p>
                      <a:pPr marL="86995" marR="109855" algn="ctr">
                        <a:lnSpc>
                          <a:spcPct val="107000"/>
                        </a:lnSpc>
                        <a:spcBef>
                          <a:spcPts val="0"/>
                        </a:spcBef>
                        <a:spcAft>
                          <a:spcPts val="0"/>
                        </a:spcAft>
                      </a:pPr>
                      <a:r>
                        <a:rPr lang="ro-RO" sz="1200">
                          <a:latin typeface="Times New Roman"/>
                          <a:ea typeface="Times New Roman"/>
                          <a:cs typeface="Times New Roman"/>
                        </a:rPr>
                        <a:t>Zona de</a:t>
                      </a:r>
                      <a:endParaRPr lang="en-US" sz="1100">
                        <a:latin typeface="Calibri"/>
                        <a:ea typeface="Calibri"/>
                        <a:cs typeface="Times New Roman"/>
                      </a:endParaRPr>
                    </a:p>
                    <a:p>
                      <a:pPr marL="86995" marR="109855" algn="ctr">
                        <a:lnSpc>
                          <a:spcPct val="107000"/>
                        </a:lnSpc>
                        <a:spcBef>
                          <a:spcPts val="0"/>
                        </a:spcBef>
                        <a:spcAft>
                          <a:spcPts val="0"/>
                        </a:spcAft>
                      </a:pPr>
                      <a:r>
                        <a:rPr lang="ro-RO" sz="1200">
                          <a:latin typeface="Times New Roman"/>
                          <a:ea typeface="Times New Roman"/>
                          <a:cs typeface="Times New Roman"/>
                        </a:rPr>
                        <a:t>vegetație</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86995" marR="109855" algn="ctr">
                        <a:lnSpc>
                          <a:spcPct val="107000"/>
                        </a:lnSpc>
                        <a:spcBef>
                          <a:spcPts val="0"/>
                        </a:spcBef>
                        <a:spcAft>
                          <a:spcPts val="0"/>
                        </a:spcAft>
                      </a:pPr>
                      <a:r>
                        <a:rPr lang="ro-RO" sz="1200">
                          <a:latin typeface="Times New Roman"/>
                          <a:ea typeface="Times New Roman"/>
                          <a:cs typeface="Times New Roman"/>
                        </a:rPr>
                        <a:t>Altitudinea</a:t>
                      </a:r>
                      <a:endParaRPr lang="en-US" sz="1100">
                        <a:latin typeface="Calibri"/>
                        <a:ea typeface="Calibri"/>
                        <a:cs typeface="Times New Roman"/>
                      </a:endParaRPr>
                    </a:p>
                    <a:p>
                      <a:pPr marL="86995" marR="109855" algn="ctr">
                        <a:lnSpc>
                          <a:spcPct val="107000"/>
                        </a:lnSpc>
                        <a:spcBef>
                          <a:spcPts val="0"/>
                        </a:spcBef>
                        <a:spcAft>
                          <a:spcPts val="0"/>
                        </a:spcAft>
                      </a:pPr>
                      <a:r>
                        <a:rPr lang="ro-RO" sz="1200">
                          <a:latin typeface="Times New Roman"/>
                          <a:ea typeface="Times New Roman"/>
                          <a:cs typeface="Times New Roman"/>
                        </a:rPr>
                        <a:t>(m)</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86995" marR="109855" algn="ctr">
                        <a:lnSpc>
                          <a:spcPct val="107000"/>
                        </a:lnSpc>
                        <a:spcBef>
                          <a:spcPts val="0"/>
                        </a:spcBef>
                        <a:spcAft>
                          <a:spcPts val="0"/>
                        </a:spcAft>
                      </a:pPr>
                      <a:r>
                        <a:rPr lang="ro-RO" sz="1200">
                          <a:latin typeface="Times New Roman"/>
                          <a:ea typeface="Times New Roman"/>
                          <a:cs typeface="Times New Roman"/>
                        </a:rPr>
                        <a:t>Suprafața</a:t>
                      </a:r>
                      <a:endParaRPr lang="en-US" sz="1100">
                        <a:latin typeface="Calibri"/>
                        <a:ea typeface="Calibri"/>
                        <a:cs typeface="Times New Roman"/>
                      </a:endParaRPr>
                    </a:p>
                    <a:p>
                      <a:pPr marL="86995" marR="109855" algn="ctr">
                        <a:lnSpc>
                          <a:spcPct val="107000"/>
                        </a:lnSpc>
                        <a:spcBef>
                          <a:spcPts val="0"/>
                        </a:spcBef>
                        <a:spcAft>
                          <a:spcPts val="0"/>
                        </a:spcAft>
                      </a:pPr>
                      <a:r>
                        <a:rPr lang="ro-RO" sz="1200">
                          <a:latin typeface="Times New Roman"/>
                          <a:ea typeface="Times New Roman"/>
                          <a:cs typeface="Times New Roman"/>
                        </a:rPr>
                        <a:t>totală</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86995" marR="109855" algn="ctr">
                        <a:lnSpc>
                          <a:spcPct val="107000"/>
                        </a:lnSpc>
                        <a:spcBef>
                          <a:spcPts val="0"/>
                        </a:spcBef>
                        <a:spcAft>
                          <a:spcPts val="0"/>
                        </a:spcAft>
                      </a:pPr>
                      <a:r>
                        <a:rPr lang="ro-RO" sz="1200">
                          <a:latin typeface="Times New Roman"/>
                          <a:ea typeface="Times New Roman"/>
                          <a:cs typeface="Times New Roman"/>
                        </a:rPr>
                        <a:t>Suprafața</a:t>
                      </a:r>
                      <a:endParaRPr lang="en-US" sz="1100">
                        <a:latin typeface="Calibri"/>
                        <a:ea typeface="Calibri"/>
                        <a:cs typeface="Times New Roman"/>
                      </a:endParaRPr>
                    </a:p>
                    <a:p>
                      <a:pPr marL="86995" marR="109855" algn="ctr">
                        <a:lnSpc>
                          <a:spcPct val="107000"/>
                        </a:lnSpc>
                        <a:spcBef>
                          <a:spcPts val="0"/>
                        </a:spcBef>
                        <a:spcAft>
                          <a:spcPts val="0"/>
                        </a:spcAft>
                      </a:pPr>
                      <a:r>
                        <a:rPr lang="ro-RO" sz="1200">
                          <a:latin typeface="Times New Roman"/>
                          <a:ea typeface="Times New Roman"/>
                          <a:cs typeface="Times New Roman"/>
                        </a:rPr>
                        <a:t>afectată de</a:t>
                      </a:r>
                      <a:endParaRPr lang="en-US" sz="1100">
                        <a:latin typeface="Calibri"/>
                        <a:ea typeface="Calibri"/>
                        <a:cs typeface="Times New Roman"/>
                      </a:endParaRPr>
                    </a:p>
                    <a:p>
                      <a:pPr marL="86995" marR="109855" algn="ctr">
                        <a:lnSpc>
                          <a:spcPct val="107000"/>
                        </a:lnSpc>
                        <a:spcBef>
                          <a:spcPts val="0"/>
                        </a:spcBef>
                        <a:spcAft>
                          <a:spcPts val="0"/>
                        </a:spcAft>
                      </a:pPr>
                      <a:r>
                        <a:rPr lang="ro-RO" sz="1200">
                          <a:latin typeface="Times New Roman"/>
                          <a:ea typeface="Times New Roman"/>
                          <a:cs typeface="Times New Roman"/>
                        </a:rPr>
                        <a:t>factori</a:t>
                      </a:r>
                      <a:endParaRPr lang="en-US" sz="1100">
                        <a:latin typeface="Calibri"/>
                        <a:ea typeface="Calibri"/>
                        <a:cs typeface="Times New Roman"/>
                      </a:endParaRPr>
                    </a:p>
                    <a:p>
                      <a:pPr marL="86995" marR="109855" algn="ctr">
                        <a:lnSpc>
                          <a:spcPct val="107000"/>
                        </a:lnSpc>
                        <a:spcBef>
                          <a:spcPts val="0"/>
                        </a:spcBef>
                        <a:spcAft>
                          <a:spcPts val="0"/>
                        </a:spcAft>
                      </a:pPr>
                      <a:r>
                        <a:rPr lang="ro-RO" sz="1200">
                          <a:latin typeface="Times New Roman"/>
                          <a:ea typeface="Times New Roman"/>
                          <a:cs typeface="Times New Roman"/>
                        </a:rPr>
                        <a:t>limitativi</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86995" marR="109855" algn="ctr">
                        <a:lnSpc>
                          <a:spcPct val="107000"/>
                        </a:lnSpc>
                        <a:spcBef>
                          <a:spcPts val="0"/>
                        </a:spcBef>
                        <a:spcAft>
                          <a:spcPts val="0"/>
                        </a:spcAft>
                      </a:pPr>
                      <a:r>
                        <a:rPr lang="ro-RO" sz="1200">
                          <a:latin typeface="Times New Roman"/>
                          <a:ea typeface="Times New Roman"/>
                          <a:cs typeface="Times New Roman"/>
                        </a:rPr>
                        <a:t>Suprafața</a:t>
                      </a:r>
                      <a:endParaRPr lang="en-US" sz="1100">
                        <a:latin typeface="Calibri"/>
                        <a:ea typeface="Calibri"/>
                        <a:cs typeface="Times New Roman"/>
                      </a:endParaRPr>
                    </a:p>
                    <a:p>
                      <a:pPr marL="86995" marR="109855" algn="ctr">
                        <a:lnSpc>
                          <a:spcPct val="107000"/>
                        </a:lnSpc>
                        <a:spcBef>
                          <a:spcPts val="0"/>
                        </a:spcBef>
                        <a:spcAft>
                          <a:spcPts val="0"/>
                        </a:spcAft>
                      </a:pPr>
                      <a:r>
                        <a:rPr lang="ro-RO" sz="1200">
                          <a:latin typeface="Times New Roman"/>
                          <a:ea typeface="Times New Roman"/>
                          <a:cs typeface="Times New Roman"/>
                        </a:rPr>
                        <a:t>rămasă pentru</a:t>
                      </a:r>
                      <a:endParaRPr lang="en-US" sz="1100">
                        <a:latin typeface="Calibri"/>
                        <a:ea typeface="Calibri"/>
                        <a:cs typeface="Times New Roman"/>
                      </a:endParaRPr>
                    </a:p>
                    <a:p>
                      <a:pPr marL="86995" marR="109855" algn="ctr">
                        <a:lnSpc>
                          <a:spcPct val="107000"/>
                        </a:lnSpc>
                        <a:spcBef>
                          <a:spcPts val="0"/>
                        </a:spcBef>
                        <a:spcAft>
                          <a:spcPts val="0"/>
                        </a:spcAft>
                      </a:pPr>
                      <a:r>
                        <a:rPr lang="ro-RO" sz="1200">
                          <a:latin typeface="Times New Roman"/>
                          <a:ea typeface="Times New Roman"/>
                          <a:cs typeface="Times New Roman"/>
                        </a:rPr>
                        <a:t>folosire</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86995" marR="109855" algn="ctr">
                        <a:lnSpc>
                          <a:spcPct val="107000"/>
                        </a:lnSpc>
                        <a:spcBef>
                          <a:spcPts val="0"/>
                        </a:spcBef>
                        <a:spcAft>
                          <a:spcPts val="0"/>
                        </a:spcAft>
                      </a:pPr>
                      <a:r>
                        <a:rPr lang="ro-RO" sz="1200">
                          <a:latin typeface="Times New Roman"/>
                          <a:ea typeface="Times New Roman"/>
                          <a:cs typeface="Times New Roman"/>
                        </a:rPr>
                        <a:t>Producția</a:t>
                      </a:r>
                      <a:endParaRPr lang="en-US" sz="1100">
                        <a:latin typeface="Calibri"/>
                        <a:ea typeface="Calibri"/>
                        <a:cs typeface="Times New Roman"/>
                      </a:endParaRPr>
                    </a:p>
                    <a:p>
                      <a:pPr marL="86995" marR="109855" algn="ctr">
                        <a:lnSpc>
                          <a:spcPct val="107000"/>
                        </a:lnSpc>
                        <a:spcBef>
                          <a:spcPts val="0"/>
                        </a:spcBef>
                        <a:spcAft>
                          <a:spcPts val="0"/>
                        </a:spcAft>
                      </a:pPr>
                      <a:r>
                        <a:rPr lang="ro-RO" sz="1200">
                          <a:latin typeface="Times New Roman"/>
                          <a:ea typeface="Times New Roman"/>
                          <a:cs typeface="Times New Roman"/>
                        </a:rPr>
                        <a:t>estimată de</a:t>
                      </a:r>
                      <a:endParaRPr lang="en-US" sz="1100">
                        <a:latin typeface="Calibri"/>
                        <a:ea typeface="Calibri"/>
                        <a:cs typeface="Times New Roman"/>
                      </a:endParaRPr>
                    </a:p>
                    <a:p>
                      <a:pPr marL="86995" marR="109855" algn="ctr">
                        <a:lnSpc>
                          <a:spcPct val="107000"/>
                        </a:lnSpc>
                        <a:spcBef>
                          <a:spcPts val="0"/>
                        </a:spcBef>
                        <a:spcAft>
                          <a:spcPts val="0"/>
                        </a:spcAft>
                      </a:pPr>
                      <a:r>
                        <a:rPr lang="ro-RO" sz="1200">
                          <a:latin typeface="Times New Roman"/>
                          <a:ea typeface="Times New Roman"/>
                          <a:cs typeface="Times New Roman"/>
                        </a:rPr>
                        <a:t>masă verde</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381000">
                <a:tc vMerge="1">
                  <a:txBody>
                    <a:bodyPr/>
                    <a:lstStyle/>
                    <a:p>
                      <a:endParaRPr lang="en-US"/>
                    </a:p>
                  </a:txBody>
                  <a:tcPr/>
                </a:tc>
                <a:tc vMerge="1">
                  <a:txBody>
                    <a:bodyPr/>
                    <a:lstStyle/>
                    <a:p>
                      <a:endParaRPr lang="en-US"/>
                    </a:p>
                  </a:txBody>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mil.</a:t>
                      </a:r>
                      <a:endParaRPr lang="en-US" sz="1100">
                        <a:latin typeface="Calibri"/>
                        <a:ea typeface="Calibri"/>
                        <a:cs typeface="Times New Roman"/>
                      </a:endParaRPr>
                    </a:p>
                    <a:p>
                      <a:pPr marL="86995" marR="109855" algn="ctr">
                        <a:lnSpc>
                          <a:spcPct val="107000"/>
                        </a:lnSpc>
                        <a:spcBef>
                          <a:spcPts val="0"/>
                        </a:spcBef>
                        <a:spcAft>
                          <a:spcPts val="0"/>
                        </a:spcAft>
                      </a:pPr>
                      <a:r>
                        <a:rPr lang="ro-RO" sz="1200">
                          <a:latin typeface="Times New Roman"/>
                          <a:ea typeface="Times New Roman"/>
                          <a:cs typeface="Times New Roman"/>
                        </a:rPr>
                        <a:t>ha</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mii</a:t>
                      </a:r>
                      <a:endParaRPr lang="en-US" sz="1100">
                        <a:latin typeface="Calibri"/>
                        <a:ea typeface="Calibri"/>
                        <a:cs typeface="Times New Roman"/>
                      </a:endParaRPr>
                    </a:p>
                    <a:p>
                      <a:pPr marL="86995" marR="109855" algn="ctr">
                        <a:lnSpc>
                          <a:spcPct val="107000"/>
                        </a:lnSpc>
                        <a:spcBef>
                          <a:spcPts val="0"/>
                        </a:spcBef>
                        <a:spcAft>
                          <a:spcPts val="0"/>
                        </a:spcAft>
                      </a:pPr>
                      <a:r>
                        <a:rPr lang="ro-RO" sz="1200">
                          <a:latin typeface="Times New Roman"/>
                          <a:ea typeface="Times New Roman"/>
                          <a:cs typeface="Times New Roman"/>
                        </a:rPr>
                        <a:t>ha</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mil. ha</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mii</a:t>
                      </a:r>
                      <a:endParaRPr lang="en-US" sz="1100">
                        <a:latin typeface="Calibri"/>
                        <a:ea typeface="Calibri"/>
                        <a:cs typeface="Times New Roman"/>
                      </a:endParaRPr>
                    </a:p>
                    <a:p>
                      <a:pPr marL="86995" marR="109855" algn="ctr">
                        <a:lnSpc>
                          <a:spcPct val="107000"/>
                        </a:lnSpc>
                        <a:spcBef>
                          <a:spcPts val="0"/>
                        </a:spcBef>
                        <a:spcAft>
                          <a:spcPts val="0"/>
                        </a:spcAft>
                      </a:pPr>
                      <a:r>
                        <a:rPr lang="ro-RO" sz="1200">
                          <a:latin typeface="Times New Roman"/>
                          <a:ea typeface="Times New Roman"/>
                          <a:cs typeface="Times New Roman"/>
                        </a:rPr>
                        <a:t>tone</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62000">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Pajiști de</a:t>
                      </a:r>
                      <a:endParaRPr lang="en-US" sz="1100">
                        <a:latin typeface="Calibri"/>
                        <a:ea typeface="Calibri"/>
                        <a:cs typeface="Times New Roman"/>
                      </a:endParaRPr>
                    </a:p>
                    <a:p>
                      <a:pPr marL="86995" marR="109855" algn="ctr">
                        <a:lnSpc>
                          <a:spcPct val="107000"/>
                        </a:lnSpc>
                        <a:spcBef>
                          <a:spcPts val="0"/>
                        </a:spcBef>
                        <a:spcAft>
                          <a:spcPts val="0"/>
                        </a:spcAft>
                      </a:pPr>
                      <a:r>
                        <a:rPr lang="ro-RO" sz="1200">
                          <a:latin typeface="Times New Roman"/>
                          <a:ea typeface="Times New Roman"/>
                          <a:cs typeface="Times New Roman"/>
                        </a:rPr>
                        <a:t>câmpie și</a:t>
                      </a:r>
                      <a:endParaRPr lang="en-US" sz="1100">
                        <a:latin typeface="Calibri"/>
                        <a:ea typeface="Calibri"/>
                        <a:cs typeface="Times New Roman"/>
                      </a:endParaRPr>
                    </a:p>
                    <a:p>
                      <a:pPr marL="86995" marR="109855" algn="ctr">
                        <a:lnSpc>
                          <a:spcPct val="107000"/>
                        </a:lnSpc>
                        <a:spcBef>
                          <a:spcPts val="0"/>
                        </a:spcBef>
                        <a:spcAft>
                          <a:spcPts val="0"/>
                        </a:spcAft>
                      </a:pPr>
                      <a:r>
                        <a:rPr lang="ro-RO" sz="1200">
                          <a:latin typeface="Times New Roman"/>
                          <a:ea typeface="Times New Roman"/>
                          <a:cs typeface="Times New Roman"/>
                        </a:rPr>
                        <a:t>podișuri</a:t>
                      </a:r>
                      <a:endParaRPr lang="en-US" sz="1100">
                        <a:latin typeface="Calibri"/>
                        <a:ea typeface="Calibri"/>
                        <a:cs typeface="Times New Roman"/>
                      </a:endParaRPr>
                    </a:p>
                    <a:p>
                      <a:pPr marL="86995" marR="109855" algn="ctr">
                        <a:lnSpc>
                          <a:spcPct val="107000"/>
                        </a:lnSpc>
                        <a:spcBef>
                          <a:spcPts val="0"/>
                        </a:spcBef>
                        <a:spcAft>
                          <a:spcPts val="0"/>
                        </a:spcAft>
                      </a:pPr>
                      <a:r>
                        <a:rPr lang="ro-RO" sz="1200">
                          <a:latin typeface="Times New Roman"/>
                          <a:ea typeface="Times New Roman"/>
                          <a:cs typeface="Times New Roman"/>
                        </a:rPr>
                        <a:t>joase</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0-200- 350</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0,63</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13</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63</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10</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0,57</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14</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2850</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13</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62000">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Pajiști de</a:t>
                      </a:r>
                      <a:endParaRPr lang="en-US" sz="1100">
                        <a:latin typeface="Calibri"/>
                        <a:ea typeface="Calibri"/>
                        <a:cs typeface="Times New Roman"/>
                      </a:endParaRPr>
                    </a:p>
                    <a:p>
                      <a:pPr marL="86995" marR="109855" algn="ctr">
                        <a:lnSpc>
                          <a:spcPct val="107000"/>
                        </a:lnSpc>
                        <a:spcBef>
                          <a:spcPts val="0"/>
                        </a:spcBef>
                        <a:spcAft>
                          <a:spcPts val="0"/>
                        </a:spcAft>
                      </a:pPr>
                      <a:r>
                        <a:rPr lang="ro-RO" sz="1200">
                          <a:latin typeface="Times New Roman"/>
                          <a:ea typeface="Times New Roman"/>
                          <a:cs typeface="Times New Roman"/>
                        </a:rPr>
                        <a:t>dealuri și</a:t>
                      </a:r>
                      <a:endParaRPr lang="en-US" sz="1100">
                        <a:latin typeface="Calibri"/>
                        <a:ea typeface="Calibri"/>
                        <a:cs typeface="Times New Roman"/>
                      </a:endParaRPr>
                    </a:p>
                    <a:p>
                      <a:pPr marL="86995" marR="109855" algn="ctr">
                        <a:lnSpc>
                          <a:spcPct val="107000"/>
                        </a:lnSpc>
                        <a:spcBef>
                          <a:spcPts val="0"/>
                        </a:spcBef>
                        <a:spcAft>
                          <a:spcPts val="0"/>
                        </a:spcAft>
                      </a:pPr>
                      <a:r>
                        <a:rPr lang="ro-RO" sz="1200">
                          <a:latin typeface="Times New Roman"/>
                          <a:ea typeface="Times New Roman"/>
                          <a:cs typeface="Times New Roman"/>
                        </a:rPr>
                        <a:t>podișuri</a:t>
                      </a:r>
                      <a:endParaRPr lang="en-US" sz="1100">
                        <a:latin typeface="Calibri"/>
                        <a:ea typeface="Calibri"/>
                        <a:cs typeface="Times New Roman"/>
                      </a:endParaRPr>
                    </a:p>
                    <a:p>
                      <a:pPr marL="86995" marR="109855" algn="ctr">
                        <a:lnSpc>
                          <a:spcPct val="107000"/>
                        </a:lnSpc>
                        <a:spcBef>
                          <a:spcPts val="0"/>
                        </a:spcBef>
                        <a:spcAft>
                          <a:spcPts val="0"/>
                        </a:spcAft>
                      </a:pPr>
                      <a:r>
                        <a:rPr lang="ro-RO" sz="1200">
                          <a:latin typeface="Times New Roman"/>
                          <a:ea typeface="Times New Roman"/>
                          <a:cs typeface="Times New Roman"/>
                        </a:rPr>
                        <a:t>înalte</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200- 600- 800</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1,44</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30</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144</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10</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1,30</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31</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9100</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42</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Pajiști de</a:t>
                      </a:r>
                      <a:endParaRPr lang="en-US" sz="1100">
                        <a:latin typeface="Calibri"/>
                        <a:ea typeface="Calibri"/>
                        <a:cs typeface="Times New Roman"/>
                      </a:endParaRPr>
                    </a:p>
                    <a:p>
                      <a:pPr marL="86995" marR="109855" algn="ctr">
                        <a:lnSpc>
                          <a:spcPct val="107000"/>
                        </a:lnSpc>
                        <a:spcBef>
                          <a:spcPts val="0"/>
                        </a:spcBef>
                        <a:spcAft>
                          <a:spcPts val="0"/>
                        </a:spcAft>
                      </a:pPr>
                      <a:r>
                        <a:rPr lang="ro-RO" sz="1200">
                          <a:latin typeface="Times New Roman"/>
                          <a:ea typeface="Times New Roman"/>
                          <a:cs typeface="Times New Roman"/>
                        </a:rPr>
                        <a:t>munte</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800 – 1600 - 1800</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2,16</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45</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320</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15</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1,84</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43</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7360</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34</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Pajiști</a:t>
                      </a:r>
                      <a:endParaRPr lang="en-US" sz="1100">
                        <a:latin typeface="Calibri"/>
                        <a:ea typeface="Calibri"/>
                        <a:cs typeface="Times New Roman"/>
                      </a:endParaRPr>
                    </a:p>
                    <a:p>
                      <a:pPr marL="86995" marR="109855" algn="ctr">
                        <a:lnSpc>
                          <a:spcPct val="107000"/>
                        </a:lnSpc>
                        <a:spcBef>
                          <a:spcPts val="0"/>
                        </a:spcBef>
                        <a:spcAft>
                          <a:spcPts val="0"/>
                        </a:spcAft>
                      </a:pPr>
                      <a:r>
                        <a:rPr lang="ro-RO" sz="1200">
                          <a:latin typeface="Times New Roman"/>
                          <a:ea typeface="Times New Roman"/>
                          <a:cs typeface="Times New Roman"/>
                        </a:rPr>
                        <a:t>alpine</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&gt;1800</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0,10</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2</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20</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15</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0,08</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2</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240</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1</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43000">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Pajiști</a:t>
                      </a:r>
                      <a:endParaRPr lang="en-US" sz="1100">
                        <a:latin typeface="Calibri"/>
                        <a:ea typeface="Calibri"/>
                        <a:cs typeface="Times New Roman"/>
                      </a:endParaRPr>
                    </a:p>
                    <a:p>
                      <a:pPr marL="86995" marR="109855" algn="ctr">
                        <a:lnSpc>
                          <a:spcPct val="107000"/>
                        </a:lnSpc>
                        <a:spcBef>
                          <a:spcPts val="0"/>
                        </a:spcBef>
                        <a:spcAft>
                          <a:spcPts val="0"/>
                        </a:spcAft>
                      </a:pPr>
                      <a:r>
                        <a:rPr lang="ro-RO" sz="1200">
                          <a:latin typeface="Times New Roman"/>
                          <a:ea typeface="Times New Roman"/>
                          <a:cs typeface="Times New Roman"/>
                        </a:rPr>
                        <a:t>interzonale</a:t>
                      </a:r>
                      <a:endParaRPr lang="en-US" sz="1100">
                        <a:latin typeface="Calibri"/>
                        <a:ea typeface="Calibri"/>
                        <a:cs typeface="Times New Roman"/>
                      </a:endParaRPr>
                    </a:p>
                    <a:p>
                      <a:pPr marL="86995" marR="109855" algn="ctr">
                        <a:lnSpc>
                          <a:spcPct val="107000"/>
                        </a:lnSpc>
                        <a:spcBef>
                          <a:spcPts val="0"/>
                        </a:spcBef>
                        <a:spcAft>
                          <a:spcPts val="0"/>
                        </a:spcAft>
                      </a:pPr>
                      <a:r>
                        <a:rPr lang="ro-RO" sz="1200">
                          <a:latin typeface="Times New Roman"/>
                          <a:ea typeface="Times New Roman"/>
                          <a:cs typeface="Times New Roman"/>
                        </a:rPr>
                        <a:t>și zonale</a:t>
                      </a:r>
                      <a:endParaRPr lang="en-US" sz="1100">
                        <a:latin typeface="Calibri"/>
                        <a:ea typeface="Calibri"/>
                        <a:cs typeface="Times New Roman"/>
                      </a:endParaRPr>
                    </a:p>
                    <a:p>
                      <a:pPr marL="86995" marR="109855" algn="ctr">
                        <a:lnSpc>
                          <a:spcPct val="107000"/>
                        </a:lnSpc>
                        <a:spcBef>
                          <a:spcPts val="0"/>
                        </a:spcBef>
                        <a:spcAft>
                          <a:spcPts val="0"/>
                        </a:spcAft>
                      </a:pPr>
                      <a:r>
                        <a:rPr lang="ro-RO" sz="1200">
                          <a:latin typeface="Times New Roman"/>
                          <a:ea typeface="Times New Roman"/>
                          <a:cs typeface="Times New Roman"/>
                        </a:rPr>
                        <a:t>(lunci,</a:t>
                      </a:r>
                      <a:endParaRPr lang="en-US" sz="1100">
                        <a:latin typeface="Calibri"/>
                        <a:ea typeface="Calibri"/>
                        <a:cs typeface="Times New Roman"/>
                      </a:endParaRPr>
                    </a:p>
                    <a:p>
                      <a:pPr marL="86995" marR="109855" algn="ctr">
                        <a:lnSpc>
                          <a:spcPct val="107000"/>
                        </a:lnSpc>
                        <a:spcBef>
                          <a:spcPts val="0"/>
                        </a:spcBef>
                        <a:spcAft>
                          <a:spcPts val="0"/>
                        </a:spcAft>
                      </a:pPr>
                      <a:r>
                        <a:rPr lang="ro-RO" sz="1200">
                          <a:latin typeface="Times New Roman"/>
                          <a:ea typeface="Times New Roman"/>
                          <a:cs typeface="Times New Roman"/>
                        </a:rPr>
                        <a:t>halofile,</a:t>
                      </a:r>
                      <a:endParaRPr lang="en-US" sz="1100">
                        <a:latin typeface="Calibri"/>
                        <a:ea typeface="Calibri"/>
                        <a:cs typeface="Times New Roman"/>
                      </a:endParaRPr>
                    </a:p>
                    <a:p>
                      <a:pPr marL="86995" marR="109855" algn="ctr">
                        <a:lnSpc>
                          <a:spcPct val="107000"/>
                        </a:lnSpc>
                        <a:spcBef>
                          <a:spcPts val="0"/>
                        </a:spcBef>
                        <a:spcAft>
                          <a:spcPts val="0"/>
                        </a:spcAft>
                      </a:pPr>
                      <a:r>
                        <a:rPr lang="ro-RO" sz="1200">
                          <a:latin typeface="Times New Roman"/>
                          <a:ea typeface="Times New Roman"/>
                          <a:cs typeface="Times New Roman"/>
                        </a:rPr>
                        <a:t>psamofile)</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x</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0,48</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10</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48</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10</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0,43</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10</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2150</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10</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000">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Total</a:t>
                      </a:r>
                      <a:endParaRPr lang="en-US" sz="1100">
                        <a:latin typeface="Calibri"/>
                        <a:ea typeface="Calibri"/>
                        <a:cs typeface="Times New Roman"/>
                      </a:endParaRPr>
                    </a:p>
                    <a:p>
                      <a:pPr marL="86995" marR="109855" algn="ctr">
                        <a:lnSpc>
                          <a:spcPct val="107000"/>
                        </a:lnSpc>
                        <a:spcBef>
                          <a:spcPts val="0"/>
                        </a:spcBef>
                        <a:spcAft>
                          <a:spcPts val="0"/>
                        </a:spcAft>
                      </a:pPr>
                      <a:r>
                        <a:rPr lang="ro-RO" sz="1200">
                          <a:latin typeface="Times New Roman"/>
                          <a:ea typeface="Times New Roman"/>
                          <a:cs typeface="Times New Roman"/>
                        </a:rPr>
                        <a:t>(media)</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x</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4,81</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100</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595</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12</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4,22</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100</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a:latin typeface="Times New Roman"/>
                          <a:ea typeface="Times New Roman"/>
                          <a:cs typeface="Times New Roman"/>
                        </a:rPr>
                        <a:t>21700</a:t>
                      </a:r>
                      <a:endParaRPr lang="en-US" sz="110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6995" marR="109855" algn="ctr">
                        <a:lnSpc>
                          <a:spcPct val="107000"/>
                        </a:lnSpc>
                        <a:spcBef>
                          <a:spcPts val="0"/>
                        </a:spcBef>
                        <a:spcAft>
                          <a:spcPts val="0"/>
                        </a:spcAft>
                      </a:pPr>
                      <a:r>
                        <a:rPr lang="ro-RO" sz="1200" dirty="0">
                          <a:latin typeface="Times New Roman"/>
                          <a:ea typeface="Times New Roman"/>
                          <a:cs typeface="Times New Roman"/>
                        </a:rPr>
                        <a:t>100</a:t>
                      </a:r>
                      <a:endParaRPr lang="en-US" sz="1100" dirty="0">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25" name="Rectangle 1"/>
          <p:cNvSpPr>
            <a:spLocks noChangeArrowheads="1"/>
          </p:cNvSpPr>
          <p:nvPr/>
        </p:nvSpPr>
        <p:spPr bwMode="auto">
          <a:xfrm>
            <a:off x="304800" y="427401"/>
            <a:ext cx="88392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o-RO" sz="2400" i="0" u="none" strike="noStrike" cap="none" normalizeH="0" baseline="0" dirty="0" smtClean="0">
                <a:ln>
                  <a:noFill/>
                </a:ln>
                <a:solidFill>
                  <a:schemeClr val="tx1"/>
                </a:solidFill>
                <a:effectLst/>
                <a:latin typeface="+mj-lt"/>
                <a:ea typeface="Times New Roman" pitchFamily="18" charset="0"/>
                <a:cs typeface="Times New Roman" pitchFamily="18" charset="0"/>
              </a:rPr>
              <a:t>Repartizarea zonală a suprafețelor de pajiști permanente din România, </a:t>
            </a:r>
            <a:r>
              <a:rPr kumimoji="0" lang="ro-RO" sz="2400" i="0" u="none" strike="noStrike" cap="none" normalizeH="0" baseline="0" dirty="0" smtClean="0">
                <a:ln>
                  <a:noFill/>
                </a:ln>
                <a:solidFill>
                  <a:schemeClr val="tx1"/>
                </a:solidFill>
                <a:effectLst/>
                <a:latin typeface="+mj-lt"/>
                <a:ea typeface="Times New Roman" pitchFamily="18" charset="0"/>
                <a:cs typeface="Arial" pitchFamily="34" charset="0"/>
              </a:rPr>
              <a:t>suprafața afectată de factori limitativi și producția de masă verde (Dragomir, 2018)</a:t>
            </a:r>
            <a:r>
              <a:rPr kumimoji="0" lang="en-US" sz="2400"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descr="page4image53300512"/>
          <p:cNvPicPr>
            <a:picLocks noGrp="1"/>
          </p:cNvPicPr>
          <p:nvPr>
            <p:ph idx="1"/>
          </p:nvPr>
        </p:nvPicPr>
        <p:blipFill>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e="http://schemas.microsoft.com/office/word/2015/wordml/symex" xmlns:wpg="http://schemas.microsoft.com/office/word/2010/wordprocessingGroup" xmlns:wpi="http://schemas.microsoft.com/office/word/2010/wordprocessingInk"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0" y="228601"/>
            <a:ext cx="8991600" cy="4876799"/>
          </a:xfrm>
          <a:prstGeom prst="rect">
            <a:avLst/>
          </a:prstGeom>
          <a:noFill/>
          <a:ln>
            <a:noFill/>
          </a:ln>
        </p:spPr>
      </p:pic>
      <p:sp>
        <p:nvSpPr>
          <p:cNvPr id="9" name="Rectangle 8"/>
          <p:cNvSpPr/>
          <p:nvPr/>
        </p:nvSpPr>
        <p:spPr>
          <a:xfrm>
            <a:off x="1219200" y="4572000"/>
            <a:ext cx="7162800" cy="369332"/>
          </a:xfrm>
          <a:prstGeom prst="rect">
            <a:avLst/>
          </a:prstGeom>
        </p:spPr>
        <p:txBody>
          <a:bodyPr wrap="square">
            <a:spAutoFit/>
          </a:bodyPr>
          <a:lstStyle/>
          <a:p>
            <a:r>
              <a:rPr lang="en-US" b="1" dirty="0" err="1" smtClean="0"/>
              <a:t>Tipuri</a:t>
            </a:r>
            <a:r>
              <a:rPr lang="en-US" b="1" dirty="0" smtClean="0"/>
              <a:t> de </a:t>
            </a:r>
            <a:r>
              <a:rPr lang="en-US" b="1" dirty="0" err="1" smtClean="0"/>
              <a:t>habitate</a:t>
            </a:r>
            <a:r>
              <a:rPr lang="en-US" b="1" dirty="0" smtClean="0"/>
              <a:t> </a:t>
            </a:r>
            <a:r>
              <a:rPr lang="en-US" b="1" dirty="0" err="1" smtClean="0"/>
              <a:t>montane</a:t>
            </a:r>
            <a:r>
              <a:rPr lang="en-US" b="1" dirty="0" smtClean="0"/>
              <a:t> (</a:t>
            </a:r>
            <a:r>
              <a:rPr lang="en-US" b="1" dirty="0" err="1" smtClean="0"/>
              <a:t>Muntele</a:t>
            </a:r>
            <a:r>
              <a:rPr lang="en-US" b="1" dirty="0" smtClean="0"/>
              <a:t> </a:t>
            </a:r>
            <a:r>
              <a:rPr lang="en-US" b="1" dirty="0" err="1" smtClean="0"/>
              <a:t>Mic</a:t>
            </a:r>
            <a:r>
              <a:rPr lang="en-US" b="1" dirty="0" smtClean="0"/>
              <a:t>, Jud. </a:t>
            </a:r>
            <a:r>
              <a:rPr lang="en-US" b="1" dirty="0" err="1" smtClean="0"/>
              <a:t>Caraș-Severin</a:t>
            </a:r>
            <a:r>
              <a:rPr lang="en-US" b="1" dirty="0" smtClean="0"/>
              <a:t>)</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descr="page5image53299392"/>
          <p:cNvPicPr>
            <a:picLocks noGrp="1"/>
          </p:cNvPicPr>
          <p:nvPr>
            <p:ph idx="1"/>
          </p:nvPr>
        </p:nvPicPr>
        <p:blipFill>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se="http://schemas.microsoft.com/office/word/2015/wordml/symex" xmlns:wpg="http://schemas.microsoft.com/office/word/2010/wordprocessingGroup" xmlns:wpi="http://schemas.microsoft.com/office/word/2010/wordprocessingInk"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0" y="701675"/>
            <a:ext cx="8991600" cy="5057775"/>
          </a:xfrm>
          <a:prstGeom prst="rect">
            <a:avLst/>
          </a:prstGeom>
          <a:noFill/>
          <a:ln>
            <a:noFill/>
          </a:ln>
        </p:spPr>
      </p:pic>
      <p:sp>
        <p:nvSpPr>
          <p:cNvPr id="6" name="Rectangle 5"/>
          <p:cNvSpPr/>
          <p:nvPr/>
        </p:nvSpPr>
        <p:spPr>
          <a:xfrm>
            <a:off x="1524000" y="5181601"/>
            <a:ext cx="6400800" cy="369332"/>
          </a:xfrm>
          <a:prstGeom prst="rect">
            <a:avLst/>
          </a:prstGeom>
        </p:spPr>
        <p:txBody>
          <a:bodyPr wrap="square">
            <a:spAutoFit/>
          </a:bodyPr>
          <a:lstStyle/>
          <a:p>
            <a:r>
              <a:rPr lang="en-US" b="1" dirty="0" err="1" smtClean="0"/>
              <a:t>Tipuri</a:t>
            </a:r>
            <a:r>
              <a:rPr lang="en-US" b="1" dirty="0" smtClean="0"/>
              <a:t> de </a:t>
            </a:r>
            <a:r>
              <a:rPr lang="en-US" b="1" dirty="0" err="1" smtClean="0"/>
              <a:t>habitate</a:t>
            </a:r>
            <a:r>
              <a:rPr lang="en-US" b="1" dirty="0" smtClean="0"/>
              <a:t> </a:t>
            </a:r>
            <a:r>
              <a:rPr lang="en-US" b="1" dirty="0" err="1" smtClean="0"/>
              <a:t>montane</a:t>
            </a:r>
            <a:r>
              <a:rPr lang="en-US" b="1" dirty="0" smtClean="0"/>
              <a:t> (</a:t>
            </a:r>
            <a:r>
              <a:rPr lang="en-US" b="1" dirty="0" err="1" smtClean="0"/>
              <a:t>Cornereva</a:t>
            </a:r>
            <a:r>
              <a:rPr lang="en-US" b="1" dirty="0" smtClean="0"/>
              <a:t>, Jud. </a:t>
            </a:r>
            <a:r>
              <a:rPr lang="en-US" b="1" dirty="0" err="1" smtClean="0"/>
              <a:t>Caraș-Severin</a:t>
            </a:r>
            <a:r>
              <a:rPr lang="en-US" b="1" dirty="0" smtClean="0"/>
              <a:t>)</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71600"/>
          </a:xfrm>
        </p:spPr>
        <p:txBody>
          <a:bodyPr>
            <a:normAutofit fontScale="90000"/>
          </a:bodyPr>
          <a:lstStyle/>
          <a:p>
            <a:r>
              <a:rPr lang="en-US" sz="2700" b="1" dirty="0" smtClean="0"/>
              <a:t/>
            </a:r>
            <a:br>
              <a:rPr lang="en-US" sz="2700" b="1" dirty="0" smtClean="0"/>
            </a:br>
            <a:r>
              <a:rPr lang="en-US" sz="2700" b="1" dirty="0" smtClean="0"/>
              <a:t/>
            </a:r>
            <a:br>
              <a:rPr lang="en-US" sz="2700" b="1" dirty="0" smtClean="0"/>
            </a:br>
            <a:r>
              <a:rPr lang="ro-RO" sz="2700" b="1" dirty="0" smtClean="0"/>
              <a:t>Activitatea </a:t>
            </a:r>
            <a:r>
              <a:rPr lang="ro-RO" sz="2700" b="1" dirty="0" smtClean="0"/>
              <a:t>2.4. ACTIVITĂȚI TRADIȚIONALE PRACTICATE ÎN ZONELE DE EXPLOATARE/VALORIFICARE A PAJIȘTILOR PERMANENTE ȘI IMPACTUL SOCIO-ECONOMIC GENERAT DE ACESTEA</a:t>
            </a:r>
            <a:r>
              <a:rPr lang="en-US" dirty="0" smtClean="0"/>
              <a:t/>
            </a:r>
            <a:br>
              <a:rPr lang="en-US" dirty="0" smtClean="0"/>
            </a:br>
            <a:endParaRPr lang="en-US" dirty="0"/>
          </a:p>
        </p:txBody>
      </p:sp>
      <p:sp>
        <p:nvSpPr>
          <p:cNvPr id="3" name="Content Placeholder 2"/>
          <p:cNvSpPr>
            <a:spLocks noGrp="1"/>
          </p:cNvSpPr>
          <p:nvPr>
            <p:ph idx="1"/>
          </p:nvPr>
        </p:nvSpPr>
        <p:spPr>
          <a:xfrm>
            <a:off x="304800" y="1676400"/>
            <a:ext cx="8686800" cy="4953000"/>
          </a:xfrm>
        </p:spPr>
        <p:txBody>
          <a:bodyPr>
            <a:noAutofit/>
          </a:bodyPr>
          <a:lstStyle/>
          <a:p>
            <a:pPr>
              <a:buFont typeface="Wingdings" pitchFamily="2" charset="2"/>
              <a:buChar char="v"/>
            </a:pPr>
            <a:r>
              <a:rPr lang="en-US" sz="2400" dirty="0" err="1" smtClean="0"/>
              <a:t>Agricultura</a:t>
            </a:r>
            <a:r>
              <a:rPr lang="en-US" sz="2400" dirty="0" smtClean="0"/>
              <a:t> </a:t>
            </a:r>
            <a:r>
              <a:rPr lang="en-US" sz="2400" dirty="0" err="1" smtClean="0"/>
              <a:t>județului</a:t>
            </a:r>
            <a:r>
              <a:rPr lang="en-US" sz="2400" dirty="0" smtClean="0"/>
              <a:t> </a:t>
            </a:r>
            <a:r>
              <a:rPr lang="en-US" sz="2400" dirty="0" err="1" smtClean="0"/>
              <a:t>Caraș-Severin</a:t>
            </a:r>
            <a:r>
              <a:rPr lang="en-US" sz="2400" dirty="0" smtClean="0"/>
              <a:t> are o </a:t>
            </a:r>
            <a:r>
              <a:rPr lang="en-US" sz="2400" dirty="0" err="1" smtClean="0"/>
              <a:t>structură</a:t>
            </a:r>
            <a:r>
              <a:rPr lang="en-US" sz="2400" dirty="0" smtClean="0"/>
              <a:t> </a:t>
            </a:r>
            <a:r>
              <a:rPr lang="en-US" sz="2400" dirty="0" err="1" smtClean="0"/>
              <a:t>adecvată</a:t>
            </a:r>
            <a:r>
              <a:rPr lang="en-US" sz="2400" dirty="0" smtClean="0"/>
              <a:t> </a:t>
            </a:r>
            <a:r>
              <a:rPr lang="en-US" sz="2400" dirty="0" err="1" smtClean="0"/>
              <a:t>factorilor</a:t>
            </a:r>
            <a:r>
              <a:rPr lang="en-US" sz="2400" dirty="0" smtClean="0"/>
              <a:t> </a:t>
            </a:r>
            <a:r>
              <a:rPr lang="en-US" sz="2400" dirty="0" err="1" smtClean="0"/>
              <a:t>naturali</a:t>
            </a:r>
            <a:r>
              <a:rPr lang="en-US" sz="2400" dirty="0" smtClean="0"/>
              <a:t> </a:t>
            </a:r>
            <a:r>
              <a:rPr lang="en-US" sz="2400" dirty="0" err="1" smtClean="0"/>
              <a:t>ai</a:t>
            </a:r>
            <a:r>
              <a:rPr lang="en-US" sz="2400" dirty="0" smtClean="0"/>
              <a:t> </a:t>
            </a:r>
            <a:r>
              <a:rPr lang="en-US" sz="2400" dirty="0" err="1" smtClean="0"/>
              <a:t>teritoriului</a:t>
            </a:r>
            <a:r>
              <a:rPr lang="en-US" sz="2400" dirty="0" smtClean="0"/>
              <a:t>, a </a:t>
            </a:r>
            <a:r>
              <a:rPr lang="en-US" sz="2400" dirty="0" err="1" smtClean="0"/>
              <a:t>căror</a:t>
            </a:r>
            <a:r>
              <a:rPr lang="en-US" sz="2400" dirty="0" smtClean="0"/>
              <a:t> </a:t>
            </a:r>
            <a:r>
              <a:rPr lang="en-US" sz="2400" dirty="0" err="1" smtClean="0"/>
              <a:t>influență</a:t>
            </a:r>
            <a:r>
              <a:rPr lang="en-US" sz="2400" dirty="0" smtClean="0"/>
              <a:t> </a:t>
            </a:r>
            <a:r>
              <a:rPr lang="en-US" sz="2400" dirty="0" err="1" smtClean="0"/>
              <a:t>asupra</a:t>
            </a:r>
            <a:r>
              <a:rPr lang="en-US" sz="2400" dirty="0" smtClean="0"/>
              <a:t> </a:t>
            </a:r>
            <a:r>
              <a:rPr lang="en-US" sz="2400" dirty="0" err="1" smtClean="0"/>
              <a:t>producției</a:t>
            </a:r>
            <a:r>
              <a:rPr lang="en-US" sz="2400" dirty="0" smtClean="0"/>
              <a:t>, de </a:t>
            </a:r>
            <a:r>
              <a:rPr lang="en-US" sz="2400" dirty="0" err="1" smtClean="0"/>
              <a:t>multe</a:t>
            </a:r>
            <a:r>
              <a:rPr lang="en-US" sz="2400" dirty="0" smtClean="0"/>
              <a:t> </a:t>
            </a:r>
            <a:r>
              <a:rPr lang="en-US" sz="2400" dirty="0" err="1" smtClean="0"/>
              <a:t>ori</a:t>
            </a:r>
            <a:r>
              <a:rPr lang="en-US" sz="2400" dirty="0" smtClean="0"/>
              <a:t> </a:t>
            </a:r>
            <a:r>
              <a:rPr lang="en-US" sz="2400" dirty="0" err="1" smtClean="0"/>
              <a:t>negativă</a:t>
            </a:r>
            <a:r>
              <a:rPr lang="en-US" sz="2400" dirty="0" smtClean="0"/>
              <a:t> </a:t>
            </a:r>
            <a:r>
              <a:rPr lang="en-US" sz="2400" dirty="0" err="1" smtClean="0"/>
              <a:t>și</a:t>
            </a:r>
            <a:r>
              <a:rPr lang="en-US" sz="2400" dirty="0" smtClean="0"/>
              <a:t> </a:t>
            </a:r>
            <a:r>
              <a:rPr lang="en-US" sz="2400" dirty="0" err="1" smtClean="0"/>
              <a:t>adesea</a:t>
            </a:r>
            <a:r>
              <a:rPr lang="en-US" sz="2400" dirty="0" smtClean="0"/>
              <a:t> </a:t>
            </a:r>
            <a:r>
              <a:rPr lang="en-US" sz="2400" dirty="0" err="1" smtClean="0"/>
              <a:t>hotărâtoare</a:t>
            </a:r>
            <a:r>
              <a:rPr lang="en-US" sz="2400" dirty="0" smtClean="0"/>
              <a:t>, </a:t>
            </a:r>
            <a:r>
              <a:rPr lang="en-US" sz="2400" dirty="0" err="1" smtClean="0"/>
              <a:t>este</a:t>
            </a:r>
            <a:r>
              <a:rPr lang="en-US" sz="2400" dirty="0" smtClean="0"/>
              <a:t> tot </a:t>
            </a:r>
            <a:r>
              <a:rPr lang="en-US" sz="2400" dirty="0" err="1" smtClean="0"/>
              <a:t>mai</a:t>
            </a:r>
            <a:r>
              <a:rPr lang="en-US" sz="2400" dirty="0" smtClean="0"/>
              <a:t> </a:t>
            </a:r>
            <a:r>
              <a:rPr lang="en-US" sz="2400" dirty="0" err="1" smtClean="0"/>
              <a:t>mult</a:t>
            </a:r>
            <a:r>
              <a:rPr lang="en-US" sz="2400" dirty="0" smtClean="0"/>
              <a:t> </a:t>
            </a:r>
            <a:r>
              <a:rPr lang="en-US" sz="2400" dirty="0" err="1" smtClean="0"/>
              <a:t>corectată</a:t>
            </a:r>
            <a:r>
              <a:rPr lang="en-US" sz="2400" dirty="0" smtClean="0"/>
              <a:t> de </a:t>
            </a:r>
            <a:r>
              <a:rPr lang="en-US" sz="2400" dirty="0" err="1" smtClean="0"/>
              <a:t>mijloacele</a:t>
            </a:r>
            <a:r>
              <a:rPr lang="en-US" sz="2400" dirty="0" smtClean="0"/>
              <a:t> </a:t>
            </a:r>
            <a:r>
              <a:rPr lang="en-US" sz="2400" dirty="0" err="1" smtClean="0"/>
              <a:t>tehnicii</a:t>
            </a:r>
            <a:r>
              <a:rPr lang="en-US" sz="2400" dirty="0" smtClean="0"/>
              <a:t> </a:t>
            </a:r>
            <a:r>
              <a:rPr lang="en-US" sz="2400" dirty="0" err="1" smtClean="0"/>
              <a:t>moderne</a:t>
            </a:r>
            <a:r>
              <a:rPr lang="en-US" sz="2400" dirty="0" smtClean="0"/>
              <a:t>.</a:t>
            </a:r>
          </a:p>
          <a:p>
            <a:pPr>
              <a:buFont typeface="Wingdings" pitchFamily="2" charset="2"/>
              <a:buChar char="v"/>
            </a:pPr>
            <a:endParaRPr lang="en-US" sz="2400" dirty="0" smtClean="0"/>
          </a:p>
          <a:p>
            <a:pPr>
              <a:buFont typeface="Wingdings" pitchFamily="2" charset="2"/>
              <a:buChar char="v"/>
            </a:pPr>
            <a:r>
              <a:rPr lang="en-US" sz="2400" dirty="0" err="1" smtClean="0"/>
              <a:t>Pășunile</a:t>
            </a:r>
            <a:r>
              <a:rPr lang="en-US" sz="2400" dirty="0" smtClean="0"/>
              <a:t> </a:t>
            </a:r>
            <a:r>
              <a:rPr lang="en-US" sz="2400" dirty="0" err="1" smtClean="0"/>
              <a:t>și</a:t>
            </a:r>
            <a:r>
              <a:rPr lang="en-US" sz="2400" dirty="0" smtClean="0"/>
              <a:t> </a:t>
            </a:r>
            <a:r>
              <a:rPr lang="en-US" sz="2400" dirty="0" err="1" smtClean="0"/>
              <a:t>fânețele</a:t>
            </a:r>
            <a:r>
              <a:rPr lang="en-US" sz="2400" dirty="0" smtClean="0"/>
              <a:t> </a:t>
            </a:r>
            <a:r>
              <a:rPr lang="en-US" sz="2400" dirty="0" err="1" smtClean="0"/>
              <a:t>naturale</a:t>
            </a:r>
            <a:r>
              <a:rPr lang="en-US" sz="2400" dirty="0" smtClean="0"/>
              <a:t> </a:t>
            </a:r>
            <a:r>
              <a:rPr lang="en-US" sz="2400" dirty="0" err="1" smtClean="0"/>
              <a:t>constituie</a:t>
            </a:r>
            <a:r>
              <a:rPr lang="en-US" sz="2400" dirty="0" smtClean="0"/>
              <a:t> </a:t>
            </a:r>
            <a:r>
              <a:rPr lang="en-US" sz="2400" dirty="0" err="1" smtClean="0"/>
              <a:t>însă</a:t>
            </a:r>
            <a:r>
              <a:rPr lang="en-US" sz="2400" dirty="0" smtClean="0"/>
              <a:t> </a:t>
            </a:r>
            <a:r>
              <a:rPr lang="en-US" sz="2400" dirty="0" err="1" smtClean="0"/>
              <a:t>principala</a:t>
            </a:r>
            <a:r>
              <a:rPr lang="en-US" sz="2400" dirty="0" smtClean="0"/>
              <a:t> </a:t>
            </a:r>
            <a:r>
              <a:rPr lang="en-US" sz="2400" dirty="0" err="1" smtClean="0"/>
              <a:t>sursă</a:t>
            </a:r>
            <a:r>
              <a:rPr lang="en-US" sz="2400" dirty="0" smtClean="0"/>
              <a:t> </a:t>
            </a:r>
            <a:r>
              <a:rPr lang="en-US" sz="2400" dirty="0" err="1" smtClean="0"/>
              <a:t>pentru</a:t>
            </a:r>
            <a:r>
              <a:rPr lang="en-US" sz="2400" dirty="0" smtClean="0"/>
              <a:t> </a:t>
            </a:r>
            <a:r>
              <a:rPr lang="en-US" sz="2400" dirty="0" err="1" smtClean="0"/>
              <a:t>hrana</a:t>
            </a:r>
            <a:r>
              <a:rPr lang="en-US" sz="2400" dirty="0" smtClean="0"/>
              <a:t> </a:t>
            </a:r>
            <a:r>
              <a:rPr lang="en-US" sz="2400" dirty="0" err="1" smtClean="0"/>
              <a:t>animalelor</a:t>
            </a:r>
            <a:r>
              <a:rPr lang="en-US" sz="2400" dirty="0" smtClean="0"/>
              <a:t>, </a:t>
            </a:r>
            <a:r>
              <a:rPr lang="en-US" sz="2400" dirty="0" err="1" smtClean="0"/>
              <a:t>deținând</a:t>
            </a:r>
            <a:r>
              <a:rPr lang="en-US" sz="2400" dirty="0" smtClean="0"/>
              <a:t> la un loc 244016 ha (1974), </a:t>
            </a:r>
            <a:r>
              <a:rPr lang="en-US" sz="2400" dirty="0" err="1" smtClean="0"/>
              <a:t>adică</a:t>
            </a:r>
            <a:r>
              <a:rPr lang="en-US" sz="2400" dirty="0" smtClean="0"/>
              <a:t> </a:t>
            </a:r>
            <a:r>
              <a:rPr lang="en-US" sz="2400" dirty="0" err="1" smtClean="0"/>
              <a:t>peste</a:t>
            </a:r>
            <a:r>
              <a:rPr lang="en-US" sz="2400" dirty="0" smtClean="0"/>
              <a:t> 60% din </a:t>
            </a:r>
            <a:r>
              <a:rPr lang="en-US" sz="2400" dirty="0" err="1" smtClean="0"/>
              <a:t>suprafața</a:t>
            </a:r>
            <a:r>
              <a:rPr lang="en-US" sz="2400" dirty="0" smtClean="0"/>
              <a:t> </a:t>
            </a:r>
            <a:r>
              <a:rPr lang="en-US" sz="2400" dirty="0" err="1" smtClean="0"/>
              <a:t>terenurilor</a:t>
            </a:r>
            <a:r>
              <a:rPr lang="en-US" sz="2400" dirty="0" smtClean="0"/>
              <a:t> </a:t>
            </a:r>
            <a:r>
              <a:rPr lang="en-US" sz="2400" dirty="0" err="1" smtClean="0"/>
              <a:t>agricole</a:t>
            </a:r>
            <a:r>
              <a:rPr lang="en-US" sz="2400" dirty="0" smtClean="0"/>
              <a:t>. Mari </a:t>
            </a:r>
            <a:r>
              <a:rPr lang="en-US" sz="2400" dirty="0" err="1" smtClean="0"/>
              <a:t>întinderi</a:t>
            </a:r>
            <a:r>
              <a:rPr lang="en-US" sz="2400" dirty="0" smtClean="0"/>
              <a:t> de </a:t>
            </a:r>
            <a:r>
              <a:rPr lang="en-US" sz="2400" dirty="0" err="1" smtClean="0"/>
              <a:t>pășune</a:t>
            </a:r>
            <a:r>
              <a:rPr lang="en-US" sz="2400" dirty="0" smtClean="0"/>
              <a:t> se </a:t>
            </a:r>
            <a:r>
              <a:rPr lang="en-US" sz="2400" dirty="0" err="1" smtClean="0"/>
              <a:t>află</a:t>
            </a:r>
            <a:r>
              <a:rPr lang="en-US" sz="2400" dirty="0" smtClean="0"/>
              <a:t> </a:t>
            </a:r>
            <a:r>
              <a:rPr lang="en-US" sz="2400" dirty="0" err="1" smtClean="0"/>
              <a:t>în</a:t>
            </a:r>
            <a:r>
              <a:rPr lang="en-US" sz="2400" dirty="0" smtClean="0"/>
              <a:t> </a:t>
            </a:r>
            <a:r>
              <a:rPr lang="en-US" sz="2400" dirty="0" err="1" smtClean="0"/>
              <a:t>perimetrele</a:t>
            </a:r>
            <a:r>
              <a:rPr lang="en-US" sz="2400" dirty="0" smtClean="0"/>
              <a:t> </a:t>
            </a:r>
            <a:r>
              <a:rPr lang="en-US" sz="2400" dirty="0" err="1" smtClean="0"/>
              <a:t>funciare</a:t>
            </a:r>
            <a:r>
              <a:rPr lang="en-US" sz="2400" dirty="0" smtClean="0"/>
              <a:t> ale </a:t>
            </a:r>
            <a:r>
              <a:rPr lang="en-US" sz="2400" dirty="0" err="1" smtClean="0"/>
              <a:t>comunelor</a:t>
            </a:r>
            <a:r>
              <a:rPr lang="en-US" sz="2400" dirty="0" smtClean="0"/>
              <a:t> </a:t>
            </a:r>
            <a:r>
              <a:rPr lang="en-US" sz="2400" dirty="0" err="1" smtClean="0"/>
              <a:t>Zăvoi</a:t>
            </a:r>
            <a:r>
              <a:rPr lang="en-US" sz="2400" dirty="0" smtClean="0"/>
              <a:t>, </a:t>
            </a:r>
            <a:r>
              <a:rPr lang="en-US" sz="2400" dirty="0" err="1" smtClean="0"/>
              <a:t>Cornereva</a:t>
            </a:r>
            <a:r>
              <a:rPr lang="en-US" sz="2400" dirty="0" smtClean="0"/>
              <a:t>, </a:t>
            </a:r>
            <a:r>
              <a:rPr lang="en-US" sz="2400" dirty="0" err="1" smtClean="0"/>
              <a:t>Teregova</a:t>
            </a:r>
            <a:r>
              <a:rPr lang="en-US" sz="2400" dirty="0" smtClean="0"/>
              <a:t>, ca </a:t>
            </a:r>
            <a:r>
              <a:rPr lang="en-US" sz="2400" dirty="0" err="1" smtClean="0"/>
              <a:t>și</a:t>
            </a:r>
            <a:r>
              <a:rPr lang="en-US" sz="2400" dirty="0" smtClean="0"/>
              <a:t> </a:t>
            </a:r>
            <a:r>
              <a:rPr lang="en-US" sz="2400" dirty="0" err="1" smtClean="0"/>
              <a:t>în</a:t>
            </a:r>
            <a:r>
              <a:rPr lang="en-US" sz="2400" dirty="0" smtClean="0"/>
              <a:t> </a:t>
            </a:r>
            <a:r>
              <a:rPr lang="en-US" sz="2400" dirty="0" err="1" smtClean="0"/>
              <a:t>depresiunile</a:t>
            </a:r>
            <a:r>
              <a:rPr lang="en-US" sz="2400" dirty="0" smtClean="0"/>
              <a:t> </a:t>
            </a:r>
            <a:r>
              <a:rPr lang="en-US" sz="2400" dirty="0" err="1" smtClean="0"/>
              <a:t>Almăjului</a:t>
            </a:r>
            <a:r>
              <a:rPr lang="en-US" sz="2400" dirty="0" smtClean="0"/>
              <a:t>, </a:t>
            </a:r>
            <a:r>
              <a:rPr lang="en-US" sz="2400" dirty="0" err="1" smtClean="0"/>
              <a:t>în</a:t>
            </a:r>
            <a:r>
              <a:rPr lang="en-US" sz="2400" dirty="0" smtClean="0"/>
              <a:t> </a:t>
            </a:r>
            <a:r>
              <a:rPr lang="en-US" sz="2400" dirty="0" err="1" smtClean="0"/>
              <a:t>areale</a:t>
            </a:r>
            <a:r>
              <a:rPr lang="en-US" sz="2400" dirty="0" smtClean="0"/>
              <a:t> </a:t>
            </a:r>
            <a:r>
              <a:rPr lang="en-US" sz="2400" dirty="0" err="1" smtClean="0"/>
              <a:t>comunelor</a:t>
            </a:r>
            <a:r>
              <a:rPr lang="en-US" sz="2400" dirty="0" smtClean="0"/>
              <a:t> </a:t>
            </a:r>
            <a:r>
              <a:rPr lang="en-US" sz="2400" dirty="0" err="1" smtClean="0"/>
              <a:t>Prigor</a:t>
            </a:r>
            <a:r>
              <a:rPr lang="en-US" sz="2400" dirty="0" smtClean="0"/>
              <a:t>, </a:t>
            </a:r>
            <a:r>
              <a:rPr lang="en-US" sz="2400" dirty="0" err="1" smtClean="0"/>
              <a:t>Bănia</a:t>
            </a:r>
            <a:r>
              <a:rPr lang="en-US" sz="2400" dirty="0" smtClean="0"/>
              <a:t> </a:t>
            </a:r>
            <a:r>
              <a:rPr lang="en-US" sz="2400" dirty="0" err="1" smtClean="0"/>
              <a:t>și</a:t>
            </a:r>
            <a:r>
              <a:rPr lang="en-US" sz="2400" dirty="0" smtClean="0"/>
              <a:t> </a:t>
            </a:r>
            <a:r>
              <a:rPr lang="en-US" sz="2400" dirty="0" err="1" smtClean="0"/>
              <a:t>Lăpușnicul</a:t>
            </a:r>
            <a:r>
              <a:rPr lang="en-US" sz="2400" dirty="0" smtClean="0"/>
              <a:t> Mare, </a:t>
            </a:r>
            <a:r>
              <a:rPr lang="en-US" sz="2400" dirty="0" err="1" smtClean="0"/>
              <a:t>unde</a:t>
            </a:r>
            <a:r>
              <a:rPr lang="en-US" sz="2400" dirty="0" smtClean="0"/>
              <a:t> </a:t>
            </a:r>
            <a:r>
              <a:rPr lang="en-US" sz="2400" dirty="0" err="1" smtClean="0"/>
              <a:t>suprafețele</a:t>
            </a:r>
            <a:r>
              <a:rPr lang="en-US" sz="2400" dirty="0" smtClean="0"/>
              <a:t> </a:t>
            </a:r>
            <a:r>
              <a:rPr lang="en-US" sz="2400" dirty="0" err="1" smtClean="0"/>
              <a:t>pășunabile</a:t>
            </a:r>
            <a:r>
              <a:rPr lang="en-US" sz="2400" dirty="0" smtClean="0"/>
              <a:t> </a:t>
            </a:r>
            <a:r>
              <a:rPr lang="en-US" sz="2400" dirty="0" err="1" smtClean="0"/>
              <a:t>variază</a:t>
            </a:r>
            <a:r>
              <a:rPr lang="en-US" sz="2400" dirty="0" smtClean="0"/>
              <a:t> </a:t>
            </a:r>
            <a:r>
              <a:rPr lang="en-US" sz="2400" dirty="0" err="1" smtClean="0"/>
              <a:t>intre</a:t>
            </a:r>
            <a:r>
              <a:rPr lang="en-US" sz="2400" dirty="0" smtClean="0"/>
              <a:t> 3100 </a:t>
            </a:r>
            <a:r>
              <a:rPr lang="en-US" sz="2400" dirty="0" err="1" smtClean="0"/>
              <a:t>și</a:t>
            </a:r>
            <a:r>
              <a:rPr lang="en-US" sz="2400" dirty="0" smtClean="0"/>
              <a:t> 3600 ha.</a:t>
            </a:r>
            <a:endParaRPr lang="en-US" sz="24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143000"/>
            <a:ext cx="8534400" cy="5410200"/>
          </a:xfrm>
        </p:spPr>
        <p:txBody>
          <a:bodyPr>
            <a:normAutofit fontScale="62500" lnSpcReduction="20000"/>
          </a:bodyPr>
          <a:lstStyle/>
          <a:p>
            <a:pPr lvl="0"/>
            <a:endParaRPr lang="en-US" dirty="0" smtClean="0"/>
          </a:p>
          <a:p>
            <a:pPr lvl="0">
              <a:buFont typeface="Wingdings" pitchFamily="2" charset="2"/>
              <a:buChar char="v"/>
            </a:pPr>
            <a:r>
              <a:rPr lang="ro-RO" dirty="0" smtClean="0"/>
              <a:t>așezarea  </a:t>
            </a:r>
            <a:r>
              <a:rPr lang="ro-RO" dirty="0" smtClean="0"/>
              <a:t>geografică și alitudinea;</a:t>
            </a:r>
            <a:endParaRPr lang="en-US" dirty="0" smtClean="0"/>
          </a:p>
          <a:p>
            <a:pPr lvl="0">
              <a:buFont typeface="Wingdings" pitchFamily="2" charset="2"/>
              <a:buChar char="v"/>
            </a:pPr>
            <a:r>
              <a:rPr lang="ro-RO" dirty="0" smtClean="0"/>
              <a:t>suprafața agricolă exploatată;</a:t>
            </a:r>
            <a:endParaRPr lang="en-US" dirty="0" smtClean="0"/>
          </a:p>
          <a:p>
            <a:pPr lvl="0">
              <a:buFont typeface="Wingdings" pitchFamily="2" charset="2"/>
              <a:buChar char="v"/>
            </a:pPr>
            <a:r>
              <a:rPr lang="ro-RO" dirty="0" smtClean="0"/>
              <a:t>animale(specii și rase)crescute în exploatație;</a:t>
            </a:r>
            <a:endParaRPr lang="en-US" dirty="0" smtClean="0"/>
          </a:p>
          <a:p>
            <a:pPr lvl="0">
              <a:buFont typeface="Wingdings" pitchFamily="2" charset="2"/>
              <a:buChar char="v"/>
            </a:pPr>
            <a:r>
              <a:rPr lang="ro-RO" dirty="0" smtClean="0"/>
              <a:t>lucrări aplicate pentru îngrijirea pajiștilor permanente;</a:t>
            </a:r>
            <a:endParaRPr lang="en-US" dirty="0" smtClean="0"/>
          </a:p>
          <a:p>
            <a:pPr lvl="0">
              <a:buFont typeface="Wingdings" pitchFamily="2" charset="2"/>
              <a:buChar char="v"/>
            </a:pPr>
            <a:r>
              <a:rPr lang="ro-RO" dirty="0" smtClean="0"/>
              <a:t>data îngrijirii  pajiștilor permanente;</a:t>
            </a:r>
            <a:endParaRPr lang="en-US" dirty="0" smtClean="0"/>
          </a:p>
          <a:p>
            <a:pPr lvl="0">
              <a:buFont typeface="Wingdings" pitchFamily="2" charset="2"/>
              <a:buChar char="v"/>
            </a:pPr>
            <a:r>
              <a:rPr lang="ro-RO" dirty="0" smtClean="0"/>
              <a:t>realizarea amenajamentului pastoral;</a:t>
            </a:r>
            <a:endParaRPr lang="en-US" dirty="0" smtClean="0"/>
          </a:p>
          <a:p>
            <a:pPr lvl="0">
              <a:buFont typeface="Wingdings" pitchFamily="2" charset="2"/>
              <a:buChar char="v"/>
            </a:pPr>
            <a:r>
              <a:rPr lang="ro-RO" dirty="0" smtClean="0"/>
              <a:t>deținerea cunoștințelor despre ameliorarea pajiștilor – plantă și calitatea furajră;</a:t>
            </a:r>
            <a:endParaRPr lang="en-US" dirty="0" smtClean="0"/>
          </a:p>
          <a:p>
            <a:pPr lvl="0">
              <a:buFont typeface="Wingdings" pitchFamily="2" charset="2"/>
              <a:buChar char="v"/>
            </a:pPr>
            <a:r>
              <a:rPr lang="ro-RO" dirty="0" smtClean="0"/>
              <a:t>modul de folosire a subvenției acordate pentru pajiști (lucrările efectuate);</a:t>
            </a:r>
            <a:endParaRPr lang="en-US" dirty="0" smtClean="0"/>
          </a:p>
          <a:p>
            <a:pPr lvl="0">
              <a:buFont typeface="Wingdings" pitchFamily="2" charset="2"/>
              <a:buChar char="v"/>
            </a:pPr>
            <a:r>
              <a:rPr lang="ro-RO" dirty="0" smtClean="0"/>
              <a:t>metode de pășunat;</a:t>
            </a:r>
            <a:endParaRPr lang="en-US" dirty="0" smtClean="0"/>
          </a:p>
          <a:p>
            <a:pPr lvl="0">
              <a:buFont typeface="Wingdings" pitchFamily="2" charset="2"/>
              <a:buChar char="v"/>
            </a:pPr>
            <a:r>
              <a:rPr lang="ro-RO" dirty="0" smtClean="0"/>
              <a:t>perioada de pașunat pe perioada uni an de vegetație;</a:t>
            </a:r>
            <a:endParaRPr lang="en-US" dirty="0" smtClean="0"/>
          </a:p>
          <a:p>
            <a:pPr lvl="0">
              <a:buFont typeface="Wingdings" pitchFamily="2" charset="2"/>
              <a:buChar char="v"/>
            </a:pPr>
            <a:r>
              <a:rPr lang="ro-RO" dirty="0" smtClean="0"/>
              <a:t>metodele de producere a fânului;</a:t>
            </a:r>
            <a:endParaRPr lang="en-US" dirty="0" smtClean="0"/>
          </a:p>
          <a:p>
            <a:pPr lvl="0">
              <a:buFont typeface="Wingdings" pitchFamily="2" charset="2"/>
              <a:buChar char="v"/>
            </a:pPr>
            <a:r>
              <a:rPr lang="ro-RO" dirty="0" smtClean="0"/>
              <a:t>practicarea transhumanței;</a:t>
            </a:r>
            <a:endParaRPr lang="en-US" dirty="0" smtClean="0"/>
          </a:p>
          <a:p>
            <a:pPr lvl="0">
              <a:buFont typeface="Wingdings" pitchFamily="2" charset="2"/>
              <a:buChar char="v"/>
            </a:pPr>
            <a:r>
              <a:rPr lang="ro-RO" dirty="0" smtClean="0"/>
              <a:t>manifestările culturale / tradiționale;</a:t>
            </a:r>
            <a:endParaRPr lang="en-US" dirty="0" smtClean="0"/>
          </a:p>
          <a:p>
            <a:pPr lvl="0">
              <a:buFont typeface="Wingdings" pitchFamily="2" charset="2"/>
              <a:buChar char="v"/>
            </a:pPr>
            <a:r>
              <a:rPr lang="ro-RO" dirty="0" smtClean="0"/>
              <a:t>punctul de vedere al fermierilor despre creșterea ovinelor în zona montană;</a:t>
            </a:r>
            <a:endParaRPr lang="en-US" dirty="0" smtClean="0"/>
          </a:p>
          <a:p>
            <a:pPr lvl="0">
              <a:buFont typeface="Wingdings" pitchFamily="2" charset="2"/>
              <a:buChar char="v"/>
            </a:pPr>
            <a:r>
              <a:rPr lang="ro-RO" dirty="0" smtClean="0"/>
              <a:t>alte activități în creșterea animalelor.</a:t>
            </a:r>
            <a:endParaRPr lang="en-US" dirty="0" smtClean="0"/>
          </a:p>
          <a:p>
            <a:endParaRPr lang="en-US" dirty="0"/>
          </a:p>
        </p:txBody>
      </p:sp>
      <p:sp>
        <p:nvSpPr>
          <p:cNvPr id="4" name="Rectangle 3"/>
          <p:cNvSpPr/>
          <p:nvPr/>
        </p:nvSpPr>
        <p:spPr>
          <a:xfrm>
            <a:off x="609600" y="228600"/>
            <a:ext cx="7315200" cy="923330"/>
          </a:xfrm>
          <a:prstGeom prst="rect">
            <a:avLst/>
          </a:prstGeom>
        </p:spPr>
        <p:txBody>
          <a:bodyPr wrap="square">
            <a:spAutoFit/>
          </a:bodyPr>
          <a:lstStyle/>
          <a:p>
            <a:r>
              <a:rPr lang="ro-RO" b="1" i="1" dirty="0" smtClean="0"/>
              <a:t>Pentru o parte din localitățile din zona montană chestionate anterior s-a elaborat un chestionar  pentru fermieri, cu informații generale și tradiționale privind:</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0"/>
            <a:ext cx="8686800" cy="6858000"/>
          </a:xfrm>
        </p:spPr>
        <p:txBody>
          <a:bodyPr>
            <a:normAutofit fontScale="92500" lnSpcReduction="10000"/>
          </a:bodyPr>
          <a:lstStyle/>
          <a:p>
            <a:pPr>
              <a:buNone/>
            </a:pPr>
            <a:r>
              <a:rPr lang="en-US" b="1" dirty="0" smtClean="0"/>
              <a:t>    </a:t>
            </a:r>
            <a:r>
              <a:rPr lang="en-US" b="1" u="sng" dirty="0" smtClean="0"/>
              <a:t>2.4.1.Activități </a:t>
            </a:r>
            <a:r>
              <a:rPr lang="en-US" b="1" u="sng" dirty="0" err="1" smtClean="0"/>
              <a:t>tradiționale</a:t>
            </a:r>
            <a:r>
              <a:rPr lang="en-US" b="1" u="sng" dirty="0" smtClean="0"/>
              <a:t> ale </a:t>
            </a:r>
            <a:r>
              <a:rPr lang="en-US" b="1" u="sng" dirty="0" err="1" smtClean="0"/>
              <a:t>fermierilor</a:t>
            </a:r>
            <a:r>
              <a:rPr lang="en-US" b="1" u="sng" dirty="0" smtClean="0"/>
              <a:t> din </a:t>
            </a:r>
            <a:r>
              <a:rPr lang="en-US" b="1" u="sng" dirty="0" smtClean="0"/>
              <a:t>   </a:t>
            </a:r>
            <a:r>
              <a:rPr lang="en-US" b="1" u="sng" dirty="0" err="1" smtClean="0"/>
              <a:t>Banatul</a:t>
            </a:r>
            <a:r>
              <a:rPr lang="en-US" b="1" u="sng" dirty="0" smtClean="0"/>
              <a:t> </a:t>
            </a:r>
            <a:r>
              <a:rPr lang="en-US" b="1" u="sng" dirty="0" err="1" smtClean="0"/>
              <a:t>Montan</a:t>
            </a:r>
            <a:endParaRPr lang="en-US" b="1" u="sng" dirty="0" smtClean="0"/>
          </a:p>
          <a:p>
            <a:pPr>
              <a:buNone/>
            </a:pPr>
            <a:endParaRPr lang="en-US" dirty="0" smtClean="0"/>
          </a:p>
          <a:p>
            <a:pPr>
              <a:buFont typeface="Wingdings" pitchFamily="2" charset="2"/>
              <a:buChar char="v"/>
            </a:pPr>
            <a:r>
              <a:rPr lang="en-US" sz="2400" b="1" dirty="0" err="1" smtClean="0"/>
              <a:t>Suitul</a:t>
            </a:r>
            <a:r>
              <a:rPr lang="en-US" sz="2400" b="1" dirty="0" smtClean="0"/>
              <a:t> la </a:t>
            </a:r>
            <a:r>
              <a:rPr lang="en-US" sz="2400" b="1" dirty="0" err="1" smtClean="0"/>
              <a:t>munte</a:t>
            </a:r>
            <a:r>
              <a:rPr lang="en-US" sz="2400" dirty="0" err="1" smtClean="0"/>
              <a:t>.Anterior</a:t>
            </a:r>
            <a:r>
              <a:rPr lang="en-US" sz="2400" dirty="0" smtClean="0"/>
              <a:t> </a:t>
            </a:r>
            <a:r>
              <a:rPr lang="en-US" sz="2400" dirty="0" err="1" smtClean="0"/>
              <a:t>suitului</a:t>
            </a:r>
            <a:r>
              <a:rPr lang="en-US" sz="2400" dirty="0" smtClean="0"/>
              <a:t> la </a:t>
            </a:r>
            <a:r>
              <a:rPr lang="en-US" sz="2400" dirty="0" err="1" smtClean="0"/>
              <a:t>stânã</a:t>
            </a:r>
            <a:r>
              <a:rPr lang="en-US" sz="2400" dirty="0" smtClean="0"/>
              <a:t>, </a:t>
            </a:r>
            <a:r>
              <a:rPr lang="en-US" sz="2400" dirty="0" err="1" smtClean="0"/>
              <a:t>uneori</a:t>
            </a:r>
            <a:r>
              <a:rPr lang="en-US" sz="2400" dirty="0" smtClean="0"/>
              <a:t> </a:t>
            </a:r>
            <a:r>
              <a:rPr lang="en-US" sz="2400" dirty="0" err="1" smtClean="0"/>
              <a:t>încã</a:t>
            </a:r>
            <a:r>
              <a:rPr lang="en-US" sz="2400" dirty="0" smtClean="0"/>
              <a:t> din </a:t>
            </a:r>
            <a:r>
              <a:rPr lang="en-US" sz="2400" dirty="0" err="1" smtClean="0"/>
              <a:t>timpul</a:t>
            </a:r>
            <a:r>
              <a:rPr lang="en-US" sz="2400" dirty="0" smtClean="0"/>
              <a:t> </a:t>
            </a:r>
            <a:r>
              <a:rPr lang="en-US" sz="2400" dirty="0" err="1" smtClean="0"/>
              <a:t>sãrbãtorilor</a:t>
            </a:r>
            <a:r>
              <a:rPr lang="en-US" sz="2400" dirty="0" smtClean="0"/>
              <a:t> de </a:t>
            </a:r>
            <a:r>
              <a:rPr lang="en-US" sz="2400" dirty="0" err="1" smtClean="0"/>
              <a:t>iarnã</a:t>
            </a:r>
            <a:r>
              <a:rPr lang="en-US" sz="2400" dirty="0" smtClean="0"/>
              <a:t> „se </a:t>
            </a:r>
            <a:r>
              <a:rPr lang="en-US" sz="2400" dirty="0" err="1" smtClean="0"/>
              <a:t>tocmesc</a:t>
            </a:r>
            <a:r>
              <a:rPr lang="en-US" sz="2400" dirty="0" smtClean="0"/>
              <a:t>” </a:t>
            </a:r>
            <a:r>
              <a:rPr lang="en-US" sz="2400" dirty="0" err="1" smtClean="0"/>
              <a:t>bacii</a:t>
            </a:r>
            <a:r>
              <a:rPr lang="en-US" sz="2400" dirty="0" smtClean="0"/>
              <a:t> </a:t>
            </a:r>
            <a:r>
              <a:rPr lang="en-US" sz="2400" dirty="0" err="1" smtClean="0"/>
              <a:t>și</a:t>
            </a:r>
            <a:r>
              <a:rPr lang="en-US" sz="2400" dirty="0" smtClean="0"/>
              <a:t> </a:t>
            </a:r>
            <a:r>
              <a:rPr lang="en-US" sz="2400" dirty="0" err="1" smtClean="0"/>
              <a:t>ciobanii</a:t>
            </a:r>
            <a:r>
              <a:rPr lang="en-US" sz="2400" dirty="0" smtClean="0"/>
              <a:t> : </a:t>
            </a:r>
            <a:r>
              <a:rPr lang="en-US" sz="2400" dirty="0" err="1" smtClean="0"/>
              <a:t>gospodarii</a:t>
            </a:r>
            <a:r>
              <a:rPr lang="en-US" sz="2400" dirty="0" smtClean="0"/>
              <a:t> </a:t>
            </a:r>
            <a:r>
              <a:rPr lang="en-US" sz="2400" dirty="0" err="1" smtClean="0"/>
              <a:t>deținãtori</a:t>
            </a:r>
            <a:r>
              <a:rPr lang="en-US" sz="2400" dirty="0" smtClean="0"/>
              <a:t> de </a:t>
            </a:r>
            <a:r>
              <a:rPr lang="en-US" sz="2400" dirty="0" err="1" smtClean="0"/>
              <a:t>oi</a:t>
            </a:r>
            <a:r>
              <a:rPr lang="en-US" sz="2400" dirty="0" smtClean="0"/>
              <a:t> </a:t>
            </a:r>
            <a:r>
              <a:rPr lang="en-US" sz="2400" dirty="0" err="1" smtClean="0"/>
              <a:t>și</a:t>
            </a:r>
            <a:r>
              <a:rPr lang="en-US" sz="2400" dirty="0" smtClean="0"/>
              <a:t> </a:t>
            </a:r>
            <a:r>
              <a:rPr lang="en-US" sz="2400" dirty="0" err="1" smtClean="0"/>
              <a:t>vite</a:t>
            </a:r>
            <a:r>
              <a:rPr lang="en-US" sz="2400" dirty="0" smtClean="0"/>
              <a:t> </a:t>
            </a:r>
            <a:r>
              <a:rPr lang="en-US" sz="2400" dirty="0" err="1" smtClean="0"/>
              <a:t>aleg</a:t>
            </a:r>
            <a:r>
              <a:rPr lang="en-US" sz="2400" dirty="0" smtClean="0"/>
              <a:t> </a:t>
            </a:r>
            <a:r>
              <a:rPr lang="en-US" sz="2400" dirty="0" err="1" smtClean="0"/>
              <a:t>stâna</a:t>
            </a:r>
            <a:r>
              <a:rPr lang="en-US" sz="2400" dirty="0" smtClean="0"/>
              <a:t> la care </a:t>
            </a:r>
            <a:r>
              <a:rPr lang="en-US" sz="2400" dirty="0" err="1" smtClean="0"/>
              <a:t>își</a:t>
            </a:r>
            <a:r>
              <a:rPr lang="en-US" sz="2400" dirty="0" smtClean="0"/>
              <a:t> </a:t>
            </a:r>
            <a:r>
              <a:rPr lang="en-US" sz="2400" dirty="0" err="1" smtClean="0"/>
              <a:t>vor</a:t>
            </a:r>
            <a:r>
              <a:rPr lang="en-US" sz="2400" dirty="0" smtClean="0"/>
              <a:t> </a:t>
            </a:r>
            <a:r>
              <a:rPr lang="en-US" sz="2400" dirty="0" err="1" smtClean="0"/>
              <a:t>trimite</a:t>
            </a:r>
            <a:r>
              <a:rPr lang="en-US" sz="2400" dirty="0" smtClean="0"/>
              <a:t> </a:t>
            </a:r>
            <a:r>
              <a:rPr lang="en-US" sz="2400" dirty="0" err="1" smtClean="0"/>
              <a:t>animalele</a:t>
            </a:r>
            <a:r>
              <a:rPr lang="en-US" sz="2400" dirty="0" smtClean="0"/>
              <a:t> </a:t>
            </a:r>
            <a:r>
              <a:rPr lang="en-US" sz="2400" dirty="0" err="1" smtClean="0"/>
              <a:t>în</a:t>
            </a:r>
            <a:r>
              <a:rPr lang="en-US" sz="2400" dirty="0" smtClean="0"/>
              <a:t> </a:t>
            </a:r>
            <a:r>
              <a:rPr lang="en-US" sz="2400" dirty="0" err="1" smtClean="0"/>
              <a:t>funcție</a:t>
            </a:r>
            <a:r>
              <a:rPr lang="en-US" sz="2400" dirty="0" smtClean="0"/>
              <a:t> de </a:t>
            </a:r>
            <a:r>
              <a:rPr lang="en-US" sz="2400" dirty="0" err="1" smtClean="0"/>
              <a:t>mai</a:t>
            </a:r>
            <a:r>
              <a:rPr lang="en-US" sz="2400" dirty="0" smtClean="0"/>
              <a:t> </a:t>
            </a:r>
            <a:r>
              <a:rPr lang="en-US" sz="2400" dirty="0" err="1" smtClean="0"/>
              <a:t>mulți</a:t>
            </a:r>
            <a:r>
              <a:rPr lang="en-US" sz="2400" dirty="0" smtClean="0"/>
              <a:t> </a:t>
            </a:r>
            <a:r>
              <a:rPr lang="en-US" sz="2400" dirty="0" err="1" smtClean="0"/>
              <a:t>factori</a:t>
            </a:r>
            <a:r>
              <a:rPr lang="en-US" sz="2400" dirty="0" smtClean="0"/>
              <a:t>, </a:t>
            </a:r>
            <a:r>
              <a:rPr lang="en-US" sz="2400" dirty="0" err="1" smtClean="0"/>
              <a:t>dintre</a:t>
            </a:r>
            <a:r>
              <a:rPr lang="en-US" sz="2400" dirty="0" smtClean="0"/>
              <a:t> care </a:t>
            </a:r>
            <a:r>
              <a:rPr lang="en-US" sz="2400" dirty="0" err="1" smtClean="0"/>
              <a:t>esențiali</a:t>
            </a:r>
            <a:r>
              <a:rPr lang="en-US" sz="2400" dirty="0" smtClean="0"/>
              <a:t> </a:t>
            </a:r>
            <a:r>
              <a:rPr lang="en-US" sz="2400" dirty="0" err="1" smtClean="0"/>
              <a:t>sunt</a:t>
            </a:r>
            <a:r>
              <a:rPr lang="en-US" sz="2400" dirty="0" smtClean="0"/>
              <a:t> </a:t>
            </a:r>
            <a:r>
              <a:rPr lang="en-US" sz="2400" dirty="0" err="1" smtClean="0"/>
              <a:t>experiența</a:t>
            </a:r>
            <a:r>
              <a:rPr lang="en-US" sz="2400" dirty="0" smtClean="0"/>
              <a:t> </a:t>
            </a:r>
            <a:r>
              <a:rPr lang="en-US" sz="2400" dirty="0" err="1" smtClean="0"/>
              <a:t>și</a:t>
            </a:r>
            <a:r>
              <a:rPr lang="en-US" sz="2400" dirty="0" smtClean="0"/>
              <a:t> </a:t>
            </a:r>
            <a:r>
              <a:rPr lang="en-US" sz="2400" dirty="0" err="1" smtClean="0"/>
              <a:t>iscusința</a:t>
            </a:r>
            <a:r>
              <a:rPr lang="en-US" sz="2400" dirty="0" smtClean="0"/>
              <a:t> </a:t>
            </a:r>
            <a:r>
              <a:rPr lang="en-US" sz="2400" dirty="0" err="1" smtClean="0"/>
              <a:t>baciului</a:t>
            </a:r>
            <a:r>
              <a:rPr lang="en-US" sz="2400" dirty="0" smtClean="0"/>
              <a:t> </a:t>
            </a:r>
            <a:r>
              <a:rPr lang="en-US" sz="2400" dirty="0" err="1" smtClean="0"/>
              <a:t>și</a:t>
            </a:r>
            <a:r>
              <a:rPr lang="en-US" sz="2400" dirty="0" smtClean="0"/>
              <a:t> a </a:t>
            </a:r>
            <a:r>
              <a:rPr lang="en-US" sz="2400" dirty="0" err="1" smtClean="0"/>
              <a:t>ciobanilor</a:t>
            </a:r>
            <a:r>
              <a:rPr lang="en-US" sz="2400" dirty="0" smtClean="0"/>
              <a:t>, </a:t>
            </a:r>
            <a:r>
              <a:rPr lang="en-US" sz="2400" dirty="0" err="1" smtClean="0"/>
              <a:t>precum</a:t>
            </a:r>
            <a:r>
              <a:rPr lang="en-US" sz="2400" dirty="0" smtClean="0"/>
              <a:t> </a:t>
            </a:r>
            <a:r>
              <a:rPr lang="en-US" sz="2400" dirty="0" err="1" smtClean="0"/>
              <a:t>și</a:t>
            </a:r>
            <a:r>
              <a:rPr lang="en-US" sz="2400" dirty="0" smtClean="0"/>
              <a:t> </a:t>
            </a:r>
            <a:r>
              <a:rPr lang="en-US" sz="2400" dirty="0" err="1" smtClean="0"/>
              <a:t>calitatea</a:t>
            </a:r>
            <a:r>
              <a:rPr lang="en-US" sz="2400" dirty="0" smtClean="0"/>
              <a:t> </a:t>
            </a:r>
            <a:r>
              <a:rPr lang="en-US" sz="2400" dirty="0" err="1" smtClean="0"/>
              <a:t>pãscãtorii</a:t>
            </a:r>
            <a:r>
              <a:rPr lang="en-US" sz="2400" dirty="0" smtClean="0"/>
              <a:t>, </a:t>
            </a:r>
            <a:r>
              <a:rPr lang="en-US" sz="2400" dirty="0" err="1" smtClean="0"/>
              <a:t>distanța</a:t>
            </a:r>
            <a:r>
              <a:rPr lang="en-US" sz="2400" dirty="0" smtClean="0"/>
              <a:t> </a:t>
            </a:r>
            <a:r>
              <a:rPr lang="en-US" sz="2400" dirty="0" err="1" smtClean="0"/>
              <a:t>fațã</a:t>
            </a:r>
            <a:r>
              <a:rPr lang="en-US" sz="2400" dirty="0" smtClean="0"/>
              <a:t> de </a:t>
            </a:r>
            <a:r>
              <a:rPr lang="en-US" sz="2400" dirty="0" err="1" smtClean="0"/>
              <a:t>vetrele</a:t>
            </a:r>
            <a:r>
              <a:rPr lang="en-US" sz="2400" dirty="0" smtClean="0"/>
              <a:t> </a:t>
            </a:r>
            <a:r>
              <a:rPr lang="en-US" sz="2400" dirty="0" err="1" smtClean="0"/>
              <a:t>satelor</a:t>
            </a:r>
            <a:r>
              <a:rPr lang="en-US" sz="2400" dirty="0" smtClean="0"/>
              <a:t> etc. </a:t>
            </a:r>
            <a:r>
              <a:rPr lang="en-US" sz="2400" dirty="0" err="1" smtClean="0"/>
              <a:t>Dupã</a:t>
            </a:r>
            <a:r>
              <a:rPr lang="en-US" sz="2400" dirty="0" smtClean="0"/>
              <a:t> </a:t>
            </a:r>
            <a:r>
              <a:rPr lang="en-US" sz="2400" dirty="0" err="1" smtClean="0"/>
              <a:t>stabilirea</a:t>
            </a:r>
            <a:r>
              <a:rPr lang="en-US" sz="2400" dirty="0" smtClean="0"/>
              <a:t> </a:t>
            </a:r>
            <a:r>
              <a:rPr lang="en-US" sz="2400" dirty="0" err="1" smtClean="0"/>
              <a:t>suitului</a:t>
            </a:r>
            <a:r>
              <a:rPr lang="en-US" sz="2400" dirty="0" smtClean="0"/>
              <a:t> la </a:t>
            </a:r>
            <a:r>
              <a:rPr lang="en-US" sz="2400" dirty="0" err="1" smtClean="0"/>
              <a:t>munte</a:t>
            </a:r>
            <a:r>
              <a:rPr lang="en-US" sz="2400" dirty="0" smtClean="0"/>
              <a:t>, </a:t>
            </a:r>
            <a:r>
              <a:rPr lang="en-US" sz="2400" dirty="0" err="1" smtClean="0"/>
              <a:t>gospodarii</a:t>
            </a:r>
            <a:r>
              <a:rPr lang="en-US" sz="2400" dirty="0" smtClean="0"/>
              <a:t> au de </a:t>
            </a:r>
            <a:r>
              <a:rPr lang="en-US" sz="2400" dirty="0" err="1" smtClean="0"/>
              <a:t>îndeplinit</a:t>
            </a:r>
            <a:r>
              <a:rPr lang="en-US" sz="2400" dirty="0" smtClean="0"/>
              <a:t> </a:t>
            </a:r>
            <a:r>
              <a:rPr lang="en-US" sz="2400" dirty="0" err="1" smtClean="0"/>
              <a:t>douã</a:t>
            </a:r>
            <a:r>
              <a:rPr lang="en-US" sz="2400" dirty="0" smtClean="0"/>
              <a:t> </a:t>
            </a:r>
            <a:r>
              <a:rPr lang="en-US" sz="2400" dirty="0" err="1" smtClean="0"/>
              <a:t>activitãți</a:t>
            </a:r>
            <a:r>
              <a:rPr lang="en-US" sz="2400" dirty="0" smtClean="0"/>
              <a:t> </a:t>
            </a:r>
            <a:r>
              <a:rPr lang="en-US" sz="2400" dirty="0" err="1" smtClean="0"/>
              <a:t>obligatorii</a:t>
            </a:r>
            <a:r>
              <a:rPr lang="en-US" sz="2400" dirty="0" smtClean="0"/>
              <a:t> : </a:t>
            </a:r>
            <a:r>
              <a:rPr lang="en-US" sz="2400" dirty="0" err="1" smtClean="0"/>
              <a:t>tunsul</a:t>
            </a:r>
            <a:r>
              <a:rPr lang="en-US" sz="2400" dirty="0" smtClean="0"/>
              <a:t> </a:t>
            </a:r>
            <a:r>
              <a:rPr lang="en-US" sz="2400" dirty="0" err="1" smtClean="0"/>
              <a:t>oilor</a:t>
            </a:r>
            <a:r>
              <a:rPr lang="en-US" sz="2400" dirty="0" smtClean="0"/>
              <a:t> </a:t>
            </a:r>
            <a:r>
              <a:rPr lang="en-US" sz="2400" dirty="0" err="1" smtClean="0"/>
              <a:t>și</a:t>
            </a:r>
            <a:r>
              <a:rPr lang="en-US" sz="2400" dirty="0" smtClean="0"/>
              <a:t> </a:t>
            </a:r>
            <a:r>
              <a:rPr lang="en-US" sz="2400" dirty="0" err="1" smtClean="0"/>
              <a:t>însemnatul</a:t>
            </a:r>
            <a:r>
              <a:rPr lang="en-US" sz="2400" dirty="0" smtClean="0"/>
              <a:t> </a:t>
            </a:r>
            <a:r>
              <a:rPr lang="en-US" sz="2400" dirty="0" err="1" smtClean="0"/>
              <a:t>acestora</a:t>
            </a:r>
            <a:r>
              <a:rPr lang="en-US" sz="2400" dirty="0" smtClean="0"/>
              <a:t>.</a:t>
            </a:r>
          </a:p>
          <a:p>
            <a:pPr>
              <a:buFont typeface="Wingdings" pitchFamily="2" charset="2"/>
              <a:buChar char="v"/>
            </a:pPr>
            <a:r>
              <a:rPr lang="en-US" sz="2400" b="1" dirty="0" err="1" smtClean="0"/>
              <a:t>Măsuratul</a:t>
            </a:r>
            <a:r>
              <a:rPr lang="en-US" sz="2400" b="1" dirty="0" smtClean="0"/>
              <a:t> </a:t>
            </a:r>
            <a:r>
              <a:rPr lang="en-US" sz="2400" b="1" dirty="0" err="1" smtClean="0"/>
              <a:t>oilor</a:t>
            </a:r>
            <a:r>
              <a:rPr lang="en-US" sz="2400" dirty="0" smtClean="0"/>
              <a:t> </a:t>
            </a:r>
            <a:r>
              <a:rPr lang="en-US" sz="2400" dirty="0" err="1" smtClean="0"/>
              <a:t>este</a:t>
            </a:r>
            <a:r>
              <a:rPr lang="en-US" sz="2400" dirty="0" smtClean="0"/>
              <a:t> un </a:t>
            </a:r>
            <a:r>
              <a:rPr lang="en-US" sz="2400" dirty="0" err="1" smtClean="0"/>
              <a:t>obicei</a:t>
            </a:r>
            <a:r>
              <a:rPr lang="en-US" sz="2400" dirty="0" smtClean="0"/>
              <a:t> </a:t>
            </a:r>
            <a:r>
              <a:rPr lang="en-US" sz="2400" dirty="0" err="1" smtClean="0"/>
              <a:t>vechi</a:t>
            </a:r>
            <a:r>
              <a:rPr lang="en-US" sz="2400" dirty="0" smtClean="0"/>
              <a:t>, de </a:t>
            </a:r>
            <a:r>
              <a:rPr lang="en-US" sz="2400" dirty="0" err="1" smtClean="0"/>
              <a:t>sute</a:t>
            </a:r>
            <a:r>
              <a:rPr lang="en-US" sz="2400" dirty="0" smtClean="0"/>
              <a:t> de </a:t>
            </a:r>
            <a:r>
              <a:rPr lang="en-US" sz="2400" dirty="0" err="1" smtClean="0"/>
              <a:t>ani</a:t>
            </a:r>
            <a:r>
              <a:rPr lang="en-US" sz="2400" dirty="0" smtClean="0"/>
              <a:t>, care </a:t>
            </a:r>
            <a:r>
              <a:rPr lang="en-US" sz="2400" dirty="0" err="1" smtClean="0"/>
              <a:t>durează</a:t>
            </a:r>
            <a:r>
              <a:rPr lang="en-US" sz="2400" dirty="0" smtClean="0"/>
              <a:t> </a:t>
            </a:r>
            <a:r>
              <a:rPr lang="en-US" sz="2400" dirty="0" err="1" smtClean="0"/>
              <a:t>până</a:t>
            </a:r>
            <a:r>
              <a:rPr lang="en-US" sz="2400" dirty="0" smtClean="0"/>
              <a:t> la </a:t>
            </a:r>
            <a:r>
              <a:rPr lang="en-US" sz="2400" dirty="0" err="1" smtClean="0"/>
              <a:t>jumătatea</a:t>
            </a:r>
            <a:r>
              <a:rPr lang="en-US" sz="2400" dirty="0" smtClean="0"/>
              <a:t> </a:t>
            </a:r>
            <a:r>
              <a:rPr lang="en-US" sz="2400" dirty="0" err="1" smtClean="0"/>
              <a:t>lunii</a:t>
            </a:r>
            <a:r>
              <a:rPr lang="en-US" sz="2400" dirty="0" smtClean="0"/>
              <a:t> </a:t>
            </a:r>
            <a:r>
              <a:rPr lang="en-US" sz="2400" dirty="0" err="1" smtClean="0"/>
              <a:t>mai</a:t>
            </a:r>
            <a:r>
              <a:rPr lang="en-US" sz="2400" dirty="0" smtClean="0"/>
              <a:t>.</a:t>
            </a:r>
          </a:p>
          <a:p>
            <a:pPr>
              <a:buFont typeface="Wingdings" pitchFamily="2" charset="2"/>
              <a:buChar char="v"/>
            </a:pPr>
            <a:r>
              <a:rPr lang="en-US" sz="2400" b="1" dirty="0" err="1" smtClean="0"/>
              <a:t>Claca</a:t>
            </a:r>
            <a:r>
              <a:rPr lang="en-US" sz="2400" b="1" dirty="0" smtClean="0"/>
              <a:t>.</a:t>
            </a:r>
            <a:r>
              <a:rPr lang="en-US" sz="2400" dirty="0" smtClean="0"/>
              <a:t> </a:t>
            </a:r>
            <a:r>
              <a:rPr lang="en-US" sz="2400" dirty="0" err="1" smtClean="0"/>
              <a:t>În</a:t>
            </a:r>
            <a:r>
              <a:rPr lang="en-US" sz="2400" dirty="0" smtClean="0"/>
              <a:t> </a:t>
            </a:r>
            <a:r>
              <a:rPr lang="en-US" sz="2400" dirty="0" err="1" smtClean="0"/>
              <a:t>comunitate</a:t>
            </a:r>
            <a:r>
              <a:rPr lang="en-US" sz="2400" dirty="0" smtClean="0"/>
              <a:t> </a:t>
            </a:r>
            <a:r>
              <a:rPr lang="en-US" sz="2400" dirty="0" err="1" smtClean="0"/>
              <a:t>întotdeauna</a:t>
            </a:r>
            <a:r>
              <a:rPr lang="en-US" sz="2400" dirty="0" smtClean="0"/>
              <a:t> au </a:t>
            </a:r>
            <a:r>
              <a:rPr lang="en-US" sz="2400" dirty="0" err="1" smtClean="0"/>
              <a:t>existat</a:t>
            </a:r>
            <a:r>
              <a:rPr lang="en-US" sz="2400" dirty="0" smtClean="0"/>
              <a:t> </a:t>
            </a:r>
            <a:r>
              <a:rPr lang="en-US" sz="2400" dirty="0" err="1" smtClean="0"/>
              <a:t>oameni</a:t>
            </a:r>
            <a:r>
              <a:rPr lang="en-US" sz="2400" dirty="0" smtClean="0"/>
              <a:t> care au </a:t>
            </a:r>
            <a:r>
              <a:rPr lang="en-US" sz="2400" dirty="0" err="1" smtClean="0"/>
              <a:t>nevoie</a:t>
            </a:r>
            <a:r>
              <a:rPr lang="en-US" sz="2400" dirty="0" smtClean="0"/>
              <a:t> de </a:t>
            </a:r>
            <a:r>
              <a:rPr lang="en-US" sz="2400" dirty="0" err="1" smtClean="0"/>
              <a:t>ajutor</a:t>
            </a:r>
            <a:r>
              <a:rPr lang="en-US" sz="2400" dirty="0" smtClean="0"/>
              <a:t>. </a:t>
            </a:r>
            <a:r>
              <a:rPr lang="en-US" sz="2400" dirty="0" err="1" smtClean="0"/>
              <a:t>Rudele</a:t>
            </a:r>
            <a:r>
              <a:rPr lang="en-US" sz="2400" dirty="0" smtClean="0"/>
              <a:t>, </a:t>
            </a:r>
            <a:r>
              <a:rPr lang="en-US" sz="2400" dirty="0" err="1" smtClean="0"/>
              <a:t>apropiații</a:t>
            </a:r>
            <a:r>
              <a:rPr lang="en-US" sz="2400" dirty="0" smtClean="0"/>
              <a:t> </a:t>
            </a:r>
            <a:r>
              <a:rPr lang="en-US" sz="2400" dirty="0" err="1" smtClean="0"/>
              <a:t>sau</a:t>
            </a:r>
            <a:r>
              <a:rPr lang="en-US" sz="2400" dirty="0" smtClean="0"/>
              <a:t> </a:t>
            </a:r>
            <a:r>
              <a:rPr lang="en-US" sz="2400" dirty="0" err="1" smtClean="0"/>
              <a:t>oamenii</a:t>
            </a:r>
            <a:r>
              <a:rPr lang="en-US" sz="2400" dirty="0" smtClean="0"/>
              <a:t> de </a:t>
            </a:r>
            <a:r>
              <a:rPr lang="en-US" sz="2400" dirty="0" err="1" smtClean="0"/>
              <a:t>bine</a:t>
            </a:r>
            <a:r>
              <a:rPr lang="en-US" sz="2400" dirty="0" smtClean="0"/>
              <a:t> se </a:t>
            </a:r>
            <a:r>
              <a:rPr lang="en-US" sz="2400" dirty="0" err="1" smtClean="0"/>
              <a:t>adunau</a:t>
            </a:r>
            <a:r>
              <a:rPr lang="en-US" sz="2400" dirty="0" smtClean="0"/>
              <a:t> </a:t>
            </a:r>
            <a:r>
              <a:rPr lang="en-US" sz="2400" dirty="0" err="1" smtClean="0"/>
              <a:t>pentru</a:t>
            </a:r>
            <a:r>
              <a:rPr lang="en-US" sz="2400" dirty="0" smtClean="0"/>
              <a:t> ale </a:t>
            </a:r>
            <a:r>
              <a:rPr lang="en-US" sz="2400" dirty="0" err="1" smtClean="0"/>
              <a:t>veni</a:t>
            </a:r>
            <a:r>
              <a:rPr lang="en-US" sz="2400" dirty="0" smtClean="0"/>
              <a:t> </a:t>
            </a:r>
            <a:r>
              <a:rPr lang="en-US" sz="2400" dirty="0" err="1" smtClean="0"/>
              <a:t>în</a:t>
            </a:r>
            <a:r>
              <a:rPr lang="en-US" sz="2400" dirty="0" smtClean="0"/>
              <a:t> </a:t>
            </a:r>
            <a:r>
              <a:rPr lang="en-US" sz="2400" dirty="0" err="1" smtClean="0"/>
              <a:t>ajutor</a:t>
            </a:r>
            <a:r>
              <a:rPr lang="en-US" sz="2400" dirty="0" smtClean="0"/>
              <a:t> la </a:t>
            </a:r>
            <a:r>
              <a:rPr lang="en-US" sz="2400" dirty="0" err="1" smtClean="0"/>
              <a:t>diferite</a:t>
            </a:r>
            <a:r>
              <a:rPr lang="en-US" sz="2400" dirty="0" smtClean="0"/>
              <a:t> </a:t>
            </a:r>
            <a:r>
              <a:rPr lang="en-US" sz="2400" dirty="0" err="1" smtClean="0"/>
              <a:t>munci</a:t>
            </a:r>
            <a:r>
              <a:rPr lang="en-US" sz="2400" dirty="0" smtClean="0"/>
              <a:t>. </a:t>
            </a:r>
            <a:r>
              <a:rPr lang="en-US" sz="2400" dirty="0" err="1" smtClean="0"/>
              <a:t>În</a:t>
            </a:r>
            <a:r>
              <a:rPr lang="en-US" sz="2400" dirty="0" smtClean="0"/>
              <a:t> </a:t>
            </a:r>
            <a:r>
              <a:rPr lang="en-US" sz="2400" dirty="0" err="1" smtClean="0"/>
              <a:t>limbaj</a:t>
            </a:r>
            <a:r>
              <a:rPr lang="en-US" sz="2400" dirty="0" smtClean="0"/>
              <a:t> current se </a:t>
            </a:r>
            <a:r>
              <a:rPr lang="en-US" sz="2400" dirty="0" err="1" smtClean="0"/>
              <a:t>organiza</a:t>
            </a:r>
            <a:r>
              <a:rPr lang="en-US" sz="2400" dirty="0" smtClean="0"/>
              <a:t> o </a:t>
            </a:r>
            <a:r>
              <a:rPr lang="en-US" sz="2400" dirty="0" err="1" smtClean="0"/>
              <a:t>activitate</a:t>
            </a:r>
            <a:r>
              <a:rPr lang="en-US" sz="2400" dirty="0" smtClean="0"/>
              <a:t> </a:t>
            </a:r>
            <a:r>
              <a:rPr lang="en-US" sz="2400" i="1" dirty="0" err="1" smtClean="0"/>
              <a:t>probono</a:t>
            </a:r>
            <a:r>
              <a:rPr lang="en-US" sz="2400" i="1" dirty="0" smtClean="0"/>
              <a:t>, </a:t>
            </a:r>
            <a:r>
              <a:rPr lang="en-US" sz="2400" dirty="0" err="1" smtClean="0"/>
              <a:t>sau</a:t>
            </a:r>
            <a:r>
              <a:rPr lang="en-US" sz="2400" dirty="0" smtClean="0"/>
              <a:t> de </a:t>
            </a:r>
            <a:r>
              <a:rPr lang="en-US" sz="2400" dirty="0" err="1" smtClean="0"/>
              <a:t>voluntariat</a:t>
            </a:r>
            <a:r>
              <a:rPr lang="en-US" sz="2400" dirty="0" smtClean="0"/>
              <a:t>. La </a:t>
            </a:r>
            <a:r>
              <a:rPr lang="en-US" sz="2400" dirty="0" err="1" smtClean="0"/>
              <a:t>vremea</a:t>
            </a:r>
            <a:r>
              <a:rPr lang="en-US" sz="2400" dirty="0" smtClean="0"/>
              <a:t> </a:t>
            </a:r>
            <a:r>
              <a:rPr lang="en-US" sz="2400" dirty="0" err="1" smtClean="0"/>
              <a:t>respectivă</a:t>
            </a:r>
            <a:r>
              <a:rPr lang="en-US" sz="2400" dirty="0" smtClean="0"/>
              <a:t> </a:t>
            </a:r>
            <a:r>
              <a:rPr lang="en-US" sz="2400" dirty="0" err="1" smtClean="0"/>
              <a:t>ajutorul</a:t>
            </a:r>
            <a:r>
              <a:rPr lang="en-US" sz="2400" dirty="0" smtClean="0"/>
              <a:t> se </a:t>
            </a:r>
            <a:r>
              <a:rPr lang="en-US" sz="2400" dirty="0" err="1" smtClean="0"/>
              <a:t>acorda</a:t>
            </a:r>
            <a:r>
              <a:rPr lang="en-US" sz="2400" dirty="0" smtClean="0"/>
              <a:t> la </a:t>
            </a:r>
            <a:r>
              <a:rPr lang="en-US" sz="2400" dirty="0" err="1" smtClean="0"/>
              <a:t>scărmănatul</a:t>
            </a:r>
            <a:r>
              <a:rPr lang="en-US" sz="2400" dirty="0" smtClean="0"/>
              <a:t>, la </a:t>
            </a:r>
            <a:r>
              <a:rPr lang="en-US" sz="2400" dirty="0" err="1" smtClean="0"/>
              <a:t>pieptănatul</a:t>
            </a:r>
            <a:r>
              <a:rPr lang="en-US" sz="2400" dirty="0" smtClean="0"/>
              <a:t> </a:t>
            </a:r>
            <a:r>
              <a:rPr lang="en-US" sz="2400" dirty="0" err="1" smtClean="0"/>
              <a:t>și</a:t>
            </a:r>
            <a:r>
              <a:rPr lang="en-US" sz="2400" dirty="0" smtClean="0"/>
              <a:t> la </a:t>
            </a:r>
            <a:r>
              <a:rPr lang="en-US" sz="2400" dirty="0" err="1" smtClean="0"/>
              <a:t>tunsul</a:t>
            </a:r>
            <a:r>
              <a:rPr lang="en-US" sz="2400" dirty="0" smtClean="0"/>
              <a:t> </a:t>
            </a:r>
            <a:r>
              <a:rPr lang="en-US" sz="2400" dirty="0" err="1" smtClean="0"/>
              <a:t>lânii</a:t>
            </a:r>
            <a:r>
              <a:rPr lang="en-US" sz="2400" dirty="0" smtClean="0"/>
              <a:t>, </a:t>
            </a:r>
            <a:r>
              <a:rPr lang="en-US" sz="2400" dirty="0" err="1" smtClean="0"/>
              <a:t>împreuna</a:t>
            </a:r>
            <a:r>
              <a:rPr lang="en-US" sz="2400" dirty="0" smtClean="0"/>
              <a:t> cu </a:t>
            </a:r>
            <a:r>
              <a:rPr lang="en-US" sz="2400" dirty="0" err="1" smtClean="0"/>
              <a:t>gazda</a:t>
            </a:r>
            <a:r>
              <a:rPr lang="en-US" sz="2400" dirty="0" smtClean="0"/>
              <a:t>.</a:t>
            </a:r>
            <a:endParaRPr lang="en-US" sz="24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8686800" cy="6172200"/>
          </a:xfrm>
        </p:spPr>
        <p:txBody>
          <a:bodyPr>
            <a:normAutofit fontScale="70000" lnSpcReduction="20000"/>
          </a:bodyPr>
          <a:lstStyle/>
          <a:p>
            <a:pPr>
              <a:buNone/>
            </a:pPr>
            <a:r>
              <a:rPr lang="en-US" dirty="0" smtClean="0"/>
              <a:t>     </a:t>
            </a:r>
            <a:r>
              <a:rPr lang="ro-RO" dirty="0" smtClean="0"/>
              <a:t>Valorificarea </a:t>
            </a:r>
            <a:r>
              <a:rPr lang="ro-RO" dirty="0" smtClean="0"/>
              <a:t>eficientă prin păşunat a pajiştilor implică şi o serie de lucrări de întreţinere după fiecare ciclu de păşunat.</a:t>
            </a:r>
            <a:endParaRPr lang="en-US" dirty="0" smtClean="0"/>
          </a:p>
          <a:p>
            <a:pPr>
              <a:buNone/>
            </a:pPr>
            <a:r>
              <a:rPr lang="en-US" b="1" i="1" dirty="0" smtClean="0"/>
              <a:t>     </a:t>
            </a:r>
            <a:r>
              <a:rPr lang="ro-RO" b="1" i="1" dirty="0" smtClean="0"/>
              <a:t>În </a:t>
            </a:r>
            <a:r>
              <a:rPr lang="ro-RO" b="1" i="1" dirty="0" smtClean="0"/>
              <a:t>funcţie de sistemul de păşunat se recomandă a se efectua următoarele lucrări:</a:t>
            </a:r>
            <a:endParaRPr lang="en-US" b="1" i="1" dirty="0" smtClean="0"/>
          </a:p>
          <a:p>
            <a:pPr>
              <a:buFont typeface="Wingdings" pitchFamily="2" charset="2"/>
              <a:buChar char="v"/>
            </a:pPr>
            <a:r>
              <a:rPr lang="ro-RO" b="1" dirty="0" smtClean="0"/>
              <a:t>a.</a:t>
            </a:r>
            <a:r>
              <a:rPr lang="ro-RO" dirty="0" smtClean="0"/>
              <a:t> în sistemul extensiv  de păşunat se fac:</a:t>
            </a:r>
            <a:endParaRPr lang="en-US" dirty="0" smtClean="0"/>
          </a:p>
          <a:p>
            <a:pPr>
              <a:buFont typeface="Wingdings" pitchFamily="2" charset="2"/>
              <a:buChar char="v"/>
            </a:pPr>
            <a:r>
              <a:rPr lang="ro-RO" dirty="0" smtClean="0"/>
              <a:t>- igienizarea lunară a adăpătorilor cu lapte de var;</a:t>
            </a:r>
            <a:endParaRPr lang="en-US" dirty="0" smtClean="0"/>
          </a:p>
          <a:p>
            <a:pPr>
              <a:buFont typeface="Wingdings" pitchFamily="2" charset="2"/>
              <a:buChar char="v"/>
            </a:pPr>
            <a:r>
              <a:rPr lang="ro-RO" dirty="0" smtClean="0"/>
              <a:t>- curăţirea păşunilor de lăstărişul speciilor lemnoase invazive şi a celor ierboase nevaloroase;</a:t>
            </a:r>
            <a:endParaRPr lang="en-US" dirty="0" smtClean="0"/>
          </a:p>
          <a:p>
            <a:pPr>
              <a:buFont typeface="Wingdings" pitchFamily="2" charset="2"/>
              <a:buChar char="v"/>
            </a:pPr>
            <a:r>
              <a:rPr lang="ro-RO" dirty="0" smtClean="0"/>
              <a:t>- curăţirea resturilor neconsumate de animale pe întreaga suprafaţă păşunată (pentru o mai bună otăvire).</a:t>
            </a:r>
            <a:endParaRPr lang="en-US" dirty="0" smtClean="0"/>
          </a:p>
          <a:p>
            <a:pPr>
              <a:buFont typeface="Wingdings" pitchFamily="2" charset="2"/>
              <a:buChar char="v"/>
            </a:pPr>
            <a:r>
              <a:rPr lang="ro-RO" b="1" dirty="0" smtClean="0"/>
              <a:t>b.</a:t>
            </a:r>
            <a:r>
              <a:rPr lang="ro-RO" dirty="0" smtClean="0"/>
              <a:t> în sistemul de păşunat raţional după fiecare ciclu de păşunat se fac:</a:t>
            </a:r>
            <a:endParaRPr lang="en-US" dirty="0" smtClean="0"/>
          </a:p>
          <a:p>
            <a:pPr>
              <a:buFont typeface="Wingdings" pitchFamily="2" charset="2"/>
              <a:buChar char="v"/>
            </a:pPr>
            <a:r>
              <a:rPr lang="ro-RO" dirty="0" smtClean="0"/>
              <a:t>- toaletări ale parcelelor păşunate pentru eliminarea resturilor neconsumate;</a:t>
            </a:r>
            <a:endParaRPr lang="en-US" dirty="0" smtClean="0"/>
          </a:p>
          <a:p>
            <a:pPr>
              <a:buFont typeface="Wingdings" pitchFamily="2" charset="2"/>
              <a:buChar char="v"/>
            </a:pPr>
            <a:r>
              <a:rPr lang="ro-RO" dirty="0" smtClean="0"/>
              <a:t>- fertilizări faziale; </a:t>
            </a:r>
            <a:endParaRPr lang="en-US" dirty="0" smtClean="0"/>
          </a:p>
          <a:p>
            <a:pPr>
              <a:buFont typeface="Wingdings" pitchFamily="2" charset="2"/>
              <a:buChar char="v"/>
            </a:pPr>
            <a:r>
              <a:rPr lang="ro-RO" dirty="0" smtClean="0"/>
              <a:t>- igienizarea adăpătorilor şi solniţelor.</a:t>
            </a:r>
            <a:endParaRPr lang="en-US" dirty="0" smtClean="0"/>
          </a:p>
          <a:p>
            <a:pPr>
              <a:buFont typeface="Wingdings" pitchFamily="2" charset="2"/>
              <a:buChar char="v"/>
            </a:pPr>
            <a:r>
              <a:rPr lang="ro-RO" dirty="0" smtClean="0"/>
              <a:t>De asemenea, în ambele sisteme de păşunat, trebuie să se acorde o atenţie deosebită lucrărilor de asanare sanitar-veterinară a suprafeţelor păşunate în vederea combaterii diferiţilor paraziţi şi prevenirea infestării animalelor.</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8610600" cy="6324600"/>
          </a:xfrm>
        </p:spPr>
        <p:txBody>
          <a:bodyPr>
            <a:normAutofit fontScale="62500" lnSpcReduction="20000"/>
          </a:bodyPr>
          <a:lstStyle/>
          <a:p>
            <a:pPr>
              <a:buNone/>
            </a:pPr>
            <a:r>
              <a:rPr lang="en-US" sz="4600" b="1" dirty="0" smtClean="0"/>
              <a:t>      </a:t>
            </a:r>
          </a:p>
          <a:p>
            <a:pPr>
              <a:buNone/>
            </a:pPr>
            <a:r>
              <a:rPr lang="en-US" sz="4600" b="1" dirty="0" smtClean="0"/>
              <a:t>     </a:t>
            </a:r>
            <a:r>
              <a:rPr lang="ro-RO" sz="4600" b="1" u="sng" dirty="0" smtClean="0"/>
              <a:t>Stadiul </a:t>
            </a:r>
            <a:r>
              <a:rPr lang="ro-RO" sz="4600" b="1" u="sng" dirty="0" smtClean="0"/>
              <a:t>realizării </a:t>
            </a:r>
            <a:r>
              <a:rPr lang="ro-RO" sz="4600" b="1" u="sng" dirty="0" smtClean="0"/>
              <a:t>proiectului</a:t>
            </a:r>
            <a:endParaRPr lang="en-US" sz="4600" b="1" u="sng" dirty="0" smtClean="0"/>
          </a:p>
          <a:p>
            <a:pPr>
              <a:buNone/>
            </a:pPr>
            <a:endParaRPr lang="en-US" sz="4600" dirty="0" smtClean="0"/>
          </a:p>
          <a:p>
            <a:r>
              <a:rPr lang="ro-RO" sz="3400" dirty="0" smtClean="0"/>
              <a:t>Proiectul </a:t>
            </a:r>
            <a:r>
              <a:rPr lang="ro-RO" sz="3400" dirty="0" smtClean="0"/>
              <a:t>ADER 16.2.2 cu titlul Cercetări privind organizarea, administrarea și gestionarea multifuncțională a patrimoniului pastoral montan, prin dezvoltarea durabilă a creșterii animalelor rumegătoare de fermă și valorificarea serviciilor ecosistemice,  în vederea asigurării sustenabilității economice a fermelor și gospodăriilor montane și diversificării producției, </a:t>
            </a:r>
            <a:r>
              <a:rPr lang="en-US" sz="3400" dirty="0" err="1" smtClean="0"/>
              <a:t>aflat</a:t>
            </a:r>
            <a:r>
              <a:rPr lang="en-US" sz="3400" dirty="0" smtClean="0"/>
              <a:t> in </a:t>
            </a:r>
            <a:r>
              <a:rPr lang="en-US" sz="3400" dirty="0" err="1" smtClean="0"/>
              <a:t>anul</a:t>
            </a:r>
            <a:r>
              <a:rPr lang="en-US" sz="3400" dirty="0" smtClean="0"/>
              <a:t> II de </a:t>
            </a:r>
            <a:r>
              <a:rPr lang="en-US" sz="3400" dirty="0" err="1" smtClean="0"/>
              <a:t>implementare</a:t>
            </a:r>
            <a:r>
              <a:rPr lang="en-US" sz="3400" dirty="0" smtClean="0"/>
              <a:t>, are </a:t>
            </a:r>
            <a:r>
              <a:rPr lang="en-US" sz="3400" dirty="0" err="1" smtClean="0"/>
              <a:t>prevazut</a:t>
            </a:r>
            <a:r>
              <a:rPr lang="en-US" sz="3400" dirty="0" smtClean="0"/>
              <a:t> </a:t>
            </a:r>
            <a:r>
              <a:rPr lang="en-US" sz="3400" dirty="0" err="1" smtClean="0"/>
              <a:t>pentru</a:t>
            </a:r>
            <a:r>
              <a:rPr lang="en-US" sz="3400" dirty="0" smtClean="0"/>
              <a:t> </a:t>
            </a:r>
            <a:r>
              <a:rPr lang="en-US" sz="3400" dirty="0" err="1" smtClean="0"/>
              <a:t>anul</a:t>
            </a:r>
            <a:r>
              <a:rPr lang="en-US" sz="3400" dirty="0" smtClean="0"/>
              <a:t> 2020 </a:t>
            </a:r>
            <a:r>
              <a:rPr lang="en-US" sz="3400" dirty="0" err="1" smtClean="0"/>
              <a:t>urmatoarele</a:t>
            </a:r>
            <a:r>
              <a:rPr lang="en-US" sz="3400" dirty="0" smtClean="0"/>
              <a:t> </a:t>
            </a:r>
            <a:r>
              <a:rPr lang="en-US" sz="3400" dirty="0" err="1" smtClean="0"/>
              <a:t>obiective</a:t>
            </a:r>
            <a:r>
              <a:rPr lang="en-US" sz="3400" dirty="0" smtClean="0"/>
              <a:t>:</a:t>
            </a:r>
            <a:r>
              <a:rPr lang="en-US" sz="3400" b="1" dirty="0" smtClean="0"/>
              <a:t> </a:t>
            </a:r>
            <a:r>
              <a:rPr lang="ro-RO" sz="3400" dirty="0" smtClean="0"/>
              <a:t>caracterizarea ecosistemului praticol montan, a biodiversității existente, a structurii funcțiilor și serviciilor specifice acestui ecosistem; stabilirea structurală, atitudinală și dimensională a habitatelor de pajiști permanente montane, în vederea gestionării optime și eficiente a acestor ecosisteme; dimensionarea relației dintre structura biodiversității pajiștilor permanente montane și structura relației sol-plantă-animal-produs animalier-eficiență economică; evaluarea cantitativă, calitativă și economică a valorii de utilizare multifuncțională a pajiștilor permanente, la nivelul funcțiilor și serviciilor ecosistemice oferite de acest patrimoniu natural. </a:t>
            </a:r>
            <a:endParaRPr lang="en-US" sz="3400" dirty="0" smtClean="0"/>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8610600" cy="6324600"/>
          </a:xfrm>
        </p:spPr>
        <p:txBody>
          <a:bodyPr>
            <a:normAutofit lnSpcReduction="10000"/>
          </a:bodyPr>
          <a:lstStyle/>
          <a:p>
            <a:pPr algn="ctr">
              <a:buNone/>
            </a:pPr>
            <a:r>
              <a:rPr lang="ro-RO" b="1" dirty="0" smtClean="0"/>
              <a:t> </a:t>
            </a:r>
            <a:r>
              <a:rPr lang="ro-RO" b="1" u="sng" dirty="0" smtClean="0"/>
              <a:t>CONCLUZII</a:t>
            </a:r>
            <a:endParaRPr lang="en-US" b="1" u="sng" dirty="0" smtClean="0"/>
          </a:p>
          <a:p>
            <a:pPr algn="ctr">
              <a:buNone/>
            </a:pPr>
            <a:endParaRPr lang="en-US" dirty="0" smtClean="0"/>
          </a:p>
          <a:p>
            <a:pPr>
              <a:buFont typeface="Wingdings" pitchFamily="2" charset="2"/>
              <a:buChar char="v"/>
            </a:pPr>
            <a:r>
              <a:rPr lang="ro-RO" sz="2400" dirty="0" smtClean="0"/>
              <a:t>Dezvoltarea </a:t>
            </a:r>
            <a:r>
              <a:rPr lang="ro-RO" sz="2400" dirty="0" smtClean="0"/>
              <a:t>agriculturii în zona montană trebuie să fie realizată în mod durabil, mai ales prin valorificarea produselor agroalimentare cu </a:t>
            </a:r>
            <a:r>
              <a:rPr lang="ro-RO" sz="2400" dirty="0" smtClean="0"/>
              <a:t>în</a:t>
            </a:r>
            <a:r>
              <a:rPr lang="en-US" sz="2400" dirty="0" smtClean="0"/>
              <a:t>a</a:t>
            </a:r>
            <a:r>
              <a:rPr lang="ro-RO" sz="2400" dirty="0" smtClean="0"/>
              <a:t>ltă </a:t>
            </a:r>
            <a:r>
              <a:rPr lang="ro-RO" sz="2400" dirty="0" smtClean="0"/>
              <a:t>valoare </a:t>
            </a:r>
            <a:r>
              <a:rPr lang="ro-RO" sz="2400" dirty="0" smtClean="0"/>
              <a:t>biologică.</a:t>
            </a:r>
            <a:endParaRPr lang="en-US" sz="2400" dirty="0" smtClean="0"/>
          </a:p>
          <a:p>
            <a:pPr>
              <a:buFont typeface="Wingdings" pitchFamily="2" charset="2"/>
              <a:buChar char="v"/>
            </a:pPr>
            <a:r>
              <a:rPr lang="ro-RO" sz="2400" dirty="0" smtClean="0"/>
              <a:t>Rasele </a:t>
            </a:r>
            <a:r>
              <a:rPr lang="ro-RO" sz="2400" dirty="0" smtClean="0"/>
              <a:t>de animale existente, adaptate la condițiile naturale sunt principalele furnizoare de materii prime de calitate ce pot fi mai bine valorificate în viitor datorită creșterii cererii de produse tradiționale și de </a:t>
            </a:r>
            <a:r>
              <a:rPr lang="ro-RO" sz="2400" dirty="0" smtClean="0"/>
              <a:t>calitate.</a:t>
            </a:r>
            <a:endParaRPr lang="en-US" sz="2400" dirty="0" smtClean="0"/>
          </a:p>
          <a:p>
            <a:pPr>
              <a:buFont typeface="Wingdings" pitchFamily="2" charset="2"/>
              <a:buChar char="v"/>
            </a:pPr>
            <a:r>
              <a:rPr lang="ro-RO" sz="2400" dirty="0" smtClean="0"/>
              <a:t>Organizarea producătorilor în asociații cooperatiste cu capacități proprii de transformare și comercializare și sporirea veniturilor acostora, constituie un obiectiv de baza pentru o dezvoltare durabilă în ruralul montan</a:t>
            </a:r>
            <a:r>
              <a:rPr lang="ro-RO" sz="2400" dirty="0" smtClean="0"/>
              <a:t>.</a:t>
            </a:r>
            <a:endParaRPr lang="en-US" sz="2400" dirty="0" smtClean="0"/>
          </a:p>
          <a:p>
            <a:pPr>
              <a:buFont typeface="Wingdings" pitchFamily="2" charset="2"/>
              <a:buChar char="v"/>
            </a:pPr>
            <a:r>
              <a:rPr lang="ro-RO" sz="2400" dirty="0" smtClean="0"/>
              <a:t>Pajiştile montane sunt suprafeţe agricole, care în general, sunt exploatate mai puţin intensiv. Orice investiţie şi intensificare a exploatării va duce la producţii mari de furaj,  respectiv de produse animaliere</a:t>
            </a:r>
            <a:endParaRPr lang="en-US" sz="24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149</TotalTime>
  <Words>2202</Words>
  <Application>Microsoft Office PowerPoint</Application>
  <PresentationFormat>On-screen Show (4:3)</PresentationFormat>
  <Paragraphs>236</Paragraphs>
  <Slides>22</Slides>
  <Notes>0</Notes>
  <HiddenSlides>1</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Trek</vt:lpstr>
      <vt:lpstr>COORDONATOR PROIECT:  Stațiunea de Cercetare Dezvoltare pentru Creșterea Ovinelor și  Caprinelor Caransebeș  PARTENER:  Institutul de Cercetare-Dezvoltare pentru Pajiști Brașov </vt:lpstr>
      <vt:lpstr>Slide 2</vt:lpstr>
      <vt:lpstr>Slide 3</vt:lpstr>
      <vt:lpstr>Slide 4</vt:lpstr>
      <vt:lpstr>    Activitatea 2.1. PAJIȘTILE MONTANE ÎN CONTEXTUL DEZVOLTĂRII DURABILE A ZONEI MONTANE  </vt:lpstr>
      <vt:lpstr>Pentru fiecare localitate s-a elaborat un chestionar cu informații generale privind: </vt:lpstr>
      <vt:lpstr>     Activitatea 2.2. MENȚINEREA ECHILIBRULUI ECOLOGIC,  CONSERVAREA BIODIVERSITĂȚII ȘI A HABITATELOR NATURALE  A ECOSISTEMELOR DE PAJIȘTI MONTANE </vt:lpstr>
      <vt:lpstr>Slide 8</vt:lpstr>
      <vt:lpstr>Slide 9</vt:lpstr>
      <vt:lpstr>Activitatea 2.3. TIPURI DE HABITATE MONTANE ȘI RĂSPÂNDIREA LOR </vt:lpstr>
      <vt:lpstr>Slide 11</vt:lpstr>
      <vt:lpstr>Slide 12</vt:lpstr>
      <vt:lpstr>Slide 13</vt:lpstr>
      <vt:lpstr>Slide 14</vt:lpstr>
      <vt:lpstr>Slide 15</vt:lpstr>
      <vt:lpstr>Slide 16</vt:lpstr>
      <vt:lpstr>  Activitatea 2.4. ACTIVITĂȚI TRADIȚIONALE PRACTICATE ÎN ZONELE DE EXPLOATARE/VALORIFICARE A PAJIȘTILOR PERMANENTE ȘI IMPACTUL SOCIO-ECONOMIC GENERAT DE ACESTEA </vt:lpstr>
      <vt:lpstr>Slide 18</vt:lpstr>
      <vt:lpstr>Slide 19</vt:lpstr>
      <vt:lpstr>Slide 20</vt:lpstr>
      <vt:lpstr>Slide 21</vt:lpstr>
      <vt:lpstr>Slide 22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COORDONATOR PROIECT:  Stațiunea de Cercetare Dezvoltare pentru Creșterea Ovinelor și  Caprinelor Caransebeș PARTENER:  Institutul de Cercetare-Dezvoltare pentru Pajiști Brașov </dc:title>
  <dc:creator>Emachines</dc:creator>
  <cp:lastModifiedBy>Emachines</cp:lastModifiedBy>
  <cp:revision>28</cp:revision>
  <dcterms:created xsi:type="dcterms:W3CDTF">2006-08-16T00:00:00Z</dcterms:created>
  <dcterms:modified xsi:type="dcterms:W3CDTF">2020-10-31T09:40:56Z</dcterms:modified>
</cp:coreProperties>
</file>